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2730"/>
  </p:normalViewPr>
  <p:slideViewPr>
    <p:cSldViewPr snapToGrid="0" snapToObjects="1">
      <p:cViewPr varScale="1">
        <p:scale>
          <a:sx n="117" d="100"/>
          <a:sy n="117" d="100"/>
        </p:scale>
        <p:origin x="36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8E90EB-1124-EE44-BCCE-29C08DCDDE76}" type="datetimeFigureOut">
              <a:rPr lang="en-US" smtClean="0"/>
              <a:t>6/21/22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F63387-ECFD-2A43-88E0-6A02B6C50B25}" type="slidenum">
              <a:rPr lang="en-US" smtClean="0"/>
              <a:t>‹#›</a:t>
            </a:fld>
            <a:endParaRPr lang="en-US"/>
          </a:p>
        </p:txBody>
      </p:sp>
    </p:spTree>
    <p:extLst>
      <p:ext uri="{BB962C8B-B14F-4D97-AF65-F5344CB8AC3E}">
        <p14:creationId xmlns:p14="http://schemas.microsoft.com/office/powerpoint/2010/main" val="2043950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Ejikeme Nwosu, I hope streaming has been treating you guys well, if you don’t mind me asking what sort of content do you guys' stream?</a:t>
            </a:r>
          </a:p>
        </p:txBody>
      </p:sp>
      <p:sp>
        <p:nvSpPr>
          <p:cNvPr id="4" name="Slide Number Placeholder 3"/>
          <p:cNvSpPr>
            <a:spLocks noGrp="1"/>
          </p:cNvSpPr>
          <p:nvPr>
            <p:ph type="sldNum" sz="quarter" idx="5"/>
          </p:nvPr>
        </p:nvSpPr>
        <p:spPr/>
        <p:txBody>
          <a:bodyPr/>
          <a:lstStyle/>
          <a:p>
            <a:fld id="{8DF63387-ECFD-2A43-88E0-6A02B6C50B25}" type="slidenum">
              <a:rPr lang="en-US" smtClean="0"/>
              <a:t>1</a:t>
            </a:fld>
            <a:endParaRPr lang="en-US"/>
          </a:p>
        </p:txBody>
      </p:sp>
    </p:spTree>
    <p:extLst>
      <p:ext uri="{BB962C8B-B14F-4D97-AF65-F5344CB8AC3E}">
        <p14:creationId xmlns:p14="http://schemas.microsoft.com/office/powerpoint/2010/main" val="4072322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surprised me because I always thought that the more or longer you stream the more viewers you should have but as we can see that is not the case. In fact, there is almost no correlation between the 2 of them so it is not possible for one to cause another. I should also state for there to be causation there must first be correlation.</a:t>
            </a:r>
          </a:p>
        </p:txBody>
      </p:sp>
      <p:sp>
        <p:nvSpPr>
          <p:cNvPr id="4" name="Slide Number Placeholder 3"/>
          <p:cNvSpPr>
            <a:spLocks noGrp="1"/>
          </p:cNvSpPr>
          <p:nvPr>
            <p:ph type="sldNum" sz="quarter" idx="5"/>
          </p:nvPr>
        </p:nvSpPr>
        <p:spPr/>
        <p:txBody>
          <a:bodyPr/>
          <a:lstStyle/>
          <a:p>
            <a:fld id="{8DF63387-ECFD-2A43-88E0-6A02B6C50B25}" type="slidenum">
              <a:rPr lang="en-US" smtClean="0"/>
              <a:t>11</a:t>
            </a:fld>
            <a:endParaRPr lang="en-US"/>
          </a:p>
        </p:txBody>
      </p:sp>
    </p:spTree>
    <p:extLst>
      <p:ext uri="{BB962C8B-B14F-4D97-AF65-F5344CB8AC3E}">
        <p14:creationId xmlns:p14="http://schemas.microsoft.com/office/powerpoint/2010/main" val="22379032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I couldn’t believe my eyes because although the correlation is not strong it is negative meaning while one goes up the other goes down. I guess the saying the have see you finish is a real thing even when you’re streaming. Because it seems like the longer you stream chances are you’re not gaining as much followers as someone who isn’t.</a:t>
            </a:r>
          </a:p>
        </p:txBody>
      </p:sp>
      <p:sp>
        <p:nvSpPr>
          <p:cNvPr id="4" name="Slide Number Placeholder 3"/>
          <p:cNvSpPr>
            <a:spLocks noGrp="1"/>
          </p:cNvSpPr>
          <p:nvPr>
            <p:ph type="sldNum" sz="quarter" idx="5"/>
          </p:nvPr>
        </p:nvSpPr>
        <p:spPr/>
        <p:txBody>
          <a:bodyPr/>
          <a:lstStyle/>
          <a:p>
            <a:fld id="{8DF63387-ECFD-2A43-88E0-6A02B6C50B25}" type="slidenum">
              <a:rPr lang="en-US" smtClean="0"/>
              <a:t>12</a:t>
            </a:fld>
            <a:endParaRPr lang="en-US"/>
          </a:p>
        </p:txBody>
      </p:sp>
    </p:spTree>
    <p:extLst>
      <p:ext uri="{BB962C8B-B14F-4D97-AF65-F5344CB8AC3E}">
        <p14:creationId xmlns:p14="http://schemas.microsoft.com/office/powerpoint/2010/main" val="1380420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just wanted to see how correlated the two factors I classified as channel growth were and we can see they aren’t as related.</a:t>
            </a:r>
          </a:p>
        </p:txBody>
      </p:sp>
      <p:sp>
        <p:nvSpPr>
          <p:cNvPr id="4" name="Slide Number Placeholder 3"/>
          <p:cNvSpPr>
            <a:spLocks noGrp="1"/>
          </p:cNvSpPr>
          <p:nvPr>
            <p:ph type="sldNum" sz="quarter" idx="5"/>
          </p:nvPr>
        </p:nvSpPr>
        <p:spPr/>
        <p:txBody>
          <a:bodyPr/>
          <a:lstStyle/>
          <a:p>
            <a:fld id="{8DF63387-ECFD-2A43-88E0-6A02B6C50B25}" type="slidenum">
              <a:rPr lang="en-US" smtClean="0"/>
              <a:t>13</a:t>
            </a:fld>
            <a:endParaRPr lang="en-US"/>
          </a:p>
        </p:txBody>
      </p:sp>
    </p:spTree>
    <p:extLst>
      <p:ext uri="{BB962C8B-B14F-4D97-AF65-F5344CB8AC3E}">
        <p14:creationId xmlns:p14="http://schemas.microsoft.com/office/powerpoint/2010/main" val="37128916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Watch time is really related to the growth of a channel. This means if you’re keeping your viewer entertained, doesn’t even have to be for long hours chances are this will come with growth in your channel whether you base that on viewers or followers.</a:t>
            </a:r>
          </a:p>
        </p:txBody>
      </p:sp>
      <p:sp>
        <p:nvSpPr>
          <p:cNvPr id="4" name="Slide Number Placeholder 3"/>
          <p:cNvSpPr>
            <a:spLocks noGrp="1"/>
          </p:cNvSpPr>
          <p:nvPr>
            <p:ph type="sldNum" sz="quarter" idx="5"/>
          </p:nvPr>
        </p:nvSpPr>
        <p:spPr/>
        <p:txBody>
          <a:bodyPr/>
          <a:lstStyle/>
          <a:p>
            <a:fld id="{8DF63387-ECFD-2A43-88E0-6A02B6C50B25}" type="slidenum">
              <a:rPr lang="en-US" smtClean="0"/>
              <a:t>15</a:t>
            </a:fld>
            <a:endParaRPr lang="en-US"/>
          </a:p>
        </p:txBody>
      </p:sp>
    </p:spTree>
    <p:extLst>
      <p:ext uri="{BB962C8B-B14F-4D97-AF65-F5344CB8AC3E}">
        <p14:creationId xmlns:p14="http://schemas.microsoft.com/office/powerpoint/2010/main" val="2614505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was able to narrow down issue you guys had into 1 question which is &lt;read what is on the slide&gt;</a:t>
            </a:r>
          </a:p>
        </p:txBody>
      </p:sp>
      <p:sp>
        <p:nvSpPr>
          <p:cNvPr id="4" name="Slide Number Placeholder 3"/>
          <p:cNvSpPr>
            <a:spLocks noGrp="1"/>
          </p:cNvSpPr>
          <p:nvPr>
            <p:ph type="sldNum" sz="quarter" idx="5"/>
          </p:nvPr>
        </p:nvSpPr>
        <p:spPr/>
        <p:txBody>
          <a:bodyPr/>
          <a:lstStyle/>
          <a:p>
            <a:fld id="{8DF63387-ECFD-2A43-88E0-6A02B6C50B25}" type="slidenum">
              <a:rPr lang="en-US" smtClean="0"/>
              <a:t>2</a:t>
            </a:fld>
            <a:endParaRPr lang="en-US"/>
          </a:p>
        </p:txBody>
      </p:sp>
    </p:spTree>
    <p:extLst>
      <p:ext uri="{BB962C8B-B14F-4D97-AF65-F5344CB8AC3E}">
        <p14:creationId xmlns:p14="http://schemas.microsoft.com/office/powerpoint/2010/main" val="3638153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Firstly, I want to explain the data I used to answer this question. It is a data set from Kaggle, I would explain what Kaggle is at the end of the presentation as it is of less importance than the question at hand</a:t>
            </a:r>
          </a:p>
          <a:p>
            <a:r>
              <a:rPr lang="en-US" dirty="0"/>
              <a:t>&lt;then explain the data and the features&gt;</a:t>
            </a:r>
          </a:p>
        </p:txBody>
      </p:sp>
      <p:sp>
        <p:nvSpPr>
          <p:cNvPr id="4" name="Slide Number Placeholder 3"/>
          <p:cNvSpPr>
            <a:spLocks noGrp="1"/>
          </p:cNvSpPr>
          <p:nvPr>
            <p:ph type="sldNum" sz="quarter" idx="5"/>
          </p:nvPr>
        </p:nvSpPr>
        <p:spPr/>
        <p:txBody>
          <a:bodyPr/>
          <a:lstStyle/>
          <a:p>
            <a:fld id="{8DF63387-ECFD-2A43-88E0-6A02B6C50B25}" type="slidenum">
              <a:rPr lang="en-US" smtClean="0"/>
              <a:t>4</a:t>
            </a:fld>
            <a:endParaRPr lang="en-US"/>
          </a:p>
        </p:txBody>
      </p:sp>
    </p:spTree>
    <p:extLst>
      <p:ext uri="{BB962C8B-B14F-4D97-AF65-F5344CB8AC3E}">
        <p14:creationId xmlns:p14="http://schemas.microsoft.com/office/powerpoint/2010/main" val="2182580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 think of a channel's growth, I think of gaining followers and viewers, if you don’t mind me asking what do you guys assume you could do to bring about growth of your channel in relation to the features</a:t>
            </a:r>
          </a:p>
          <a:p>
            <a:r>
              <a:rPr lang="en-US" dirty="0"/>
              <a:t>I listed before? Well, I also had my own assumptions &lt;transition to showing them the assumptions you had&gt;</a:t>
            </a:r>
          </a:p>
        </p:txBody>
      </p:sp>
      <p:sp>
        <p:nvSpPr>
          <p:cNvPr id="4" name="Slide Number Placeholder 3"/>
          <p:cNvSpPr>
            <a:spLocks noGrp="1"/>
          </p:cNvSpPr>
          <p:nvPr>
            <p:ph type="sldNum" sz="quarter" idx="5"/>
          </p:nvPr>
        </p:nvSpPr>
        <p:spPr/>
        <p:txBody>
          <a:bodyPr/>
          <a:lstStyle/>
          <a:p>
            <a:fld id="{8DF63387-ECFD-2A43-88E0-6A02B6C50B25}" type="slidenum">
              <a:rPr lang="en-US" smtClean="0"/>
              <a:t>5</a:t>
            </a:fld>
            <a:endParaRPr lang="en-US"/>
          </a:p>
        </p:txBody>
      </p:sp>
    </p:spTree>
    <p:extLst>
      <p:ext uri="{BB962C8B-B14F-4D97-AF65-F5344CB8AC3E}">
        <p14:creationId xmlns:p14="http://schemas.microsoft.com/office/powerpoint/2010/main" val="867483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had to make sure my assumptions were right because I wouldn’t want to just give you guys' recommendations just off what I feel is right </a:t>
            </a:r>
          </a:p>
        </p:txBody>
      </p:sp>
      <p:sp>
        <p:nvSpPr>
          <p:cNvPr id="4" name="Slide Number Placeholder 3"/>
          <p:cNvSpPr>
            <a:spLocks noGrp="1"/>
          </p:cNvSpPr>
          <p:nvPr>
            <p:ph type="sldNum" sz="quarter" idx="5"/>
          </p:nvPr>
        </p:nvSpPr>
        <p:spPr/>
        <p:txBody>
          <a:bodyPr/>
          <a:lstStyle/>
          <a:p>
            <a:fld id="{8DF63387-ECFD-2A43-88E0-6A02B6C50B25}" type="slidenum">
              <a:rPr lang="en-US" smtClean="0"/>
              <a:t>6</a:t>
            </a:fld>
            <a:endParaRPr lang="en-US"/>
          </a:p>
        </p:txBody>
      </p:sp>
    </p:spTree>
    <p:extLst>
      <p:ext uri="{BB962C8B-B14F-4D97-AF65-F5344CB8AC3E}">
        <p14:creationId xmlns:p14="http://schemas.microsoft.com/office/powerpoint/2010/main" val="16420633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first, I wanted to check if language had anything to do with growth. Looking at the viz you can clearly tell majority of the channels speak English so going further with any analysis using this feature will be biased because the percentage of English channels is too greatly represented and to have accurate finding all languages would have to be equally represented. But anyway, you guys speak English so you should be good lol</a:t>
            </a:r>
          </a:p>
        </p:txBody>
      </p:sp>
      <p:sp>
        <p:nvSpPr>
          <p:cNvPr id="4" name="Slide Number Placeholder 3"/>
          <p:cNvSpPr>
            <a:spLocks noGrp="1"/>
          </p:cNvSpPr>
          <p:nvPr>
            <p:ph type="sldNum" sz="quarter" idx="5"/>
          </p:nvPr>
        </p:nvSpPr>
        <p:spPr/>
        <p:txBody>
          <a:bodyPr/>
          <a:lstStyle/>
          <a:p>
            <a:fld id="{8DF63387-ECFD-2A43-88E0-6A02B6C50B25}" type="slidenum">
              <a:rPr lang="en-US" smtClean="0"/>
              <a:t>7</a:t>
            </a:fld>
            <a:endParaRPr lang="en-US"/>
          </a:p>
        </p:txBody>
      </p:sp>
    </p:spTree>
    <p:extLst>
      <p:ext uri="{BB962C8B-B14F-4D97-AF65-F5344CB8AC3E}">
        <p14:creationId xmlns:p14="http://schemas.microsoft.com/office/powerpoint/2010/main" val="41165423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went further to check if being a twitch partner or having mature content had any thing to do with growth but ran into the same problem of one being more represented than the </a:t>
            </a:r>
            <a:r>
              <a:rPr lang="en-US" dirty="0" err="1"/>
              <a:t>orther</a:t>
            </a:r>
            <a:r>
              <a:rPr lang="en-US" dirty="0"/>
              <a:t>.</a:t>
            </a:r>
          </a:p>
        </p:txBody>
      </p:sp>
      <p:sp>
        <p:nvSpPr>
          <p:cNvPr id="4" name="Slide Number Placeholder 3"/>
          <p:cNvSpPr>
            <a:spLocks noGrp="1"/>
          </p:cNvSpPr>
          <p:nvPr>
            <p:ph type="sldNum" sz="quarter" idx="5"/>
          </p:nvPr>
        </p:nvSpPr>
        <p:spPr/>
        <p:txBody>
          <a:bodyPr/>
          <a:lstStyle/>
          <a:p>
            <a:fld id="{8DF63387-ECFD-2A43-88E0-6A02B6C50B25}" type="slidenum">
              <a:rPr lang="en-US" smtClean="0"/>
              <a:t>8</a:t>
            </a:fld>
            <a:endParaRPr lang="en-US"/>
          </a:p>
        </p:txBody>
      </p:sp>
    </p:spTree>
    <p:extLst>
      <p:ext uri="{BB962C8B-B14F-4D97-AF65-F5344CB8AC3E}">
        <p14:creationId xmlns:p14="http://schemas.microsoft.com/office/powerpoint/2010/main" val="4265469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things go interesting because I could finally do further analysis. Looking at the graph you can see there is a positive relationship between the two in fact the correlation coefficient is 0.51</a:t>
            </a:r>
          </a:p>
          <a:p>
            <a:r>
              <a:rPr lang="en-US" dirty="0"/>
              <a:t>Correlation coefficient is a number between +1 and -1 that shows how correlated 2 things are, that is the closer to 1 or -1 the stronger the correlation.</a:t>
            </a:r>
          </a:p>
        </p:txBody>
      </p:sp>
      <p:sp>
        <p:nvSpPr>
          <p:cNvPr id="4" name="Slide Number Placeholder 3"/>
          <p:cNvSpPr>
            <a:spLocks noGrp="1"/>
          </p:cNvSpPr>
          <p:nvPr>
            <p:ph type="sldNum" sz="quarter" idx="5"/>
          </p:nvPr>
        </p:nvSpPr>
        <p:spPr/>
        <p:txBody>
          <a:bodyPr/>
          <a:lstStyle/>
          <a:p>
            <a:fld id="{8DF63387-ECFD-2A43-88E0-6A02B6C50B25}" type="slidenum">
              <a:rPr lang="en-US" smtClean="0"/>
              <a:t>9</a:t>
            </a:fld>
            <a:endParaRPr lang="en-US"/>
          </a:p>
        </p:txBody>
      </p:sp>
    </p:spTree>
    <p:extLst>
      <p:ext uri="{BB962C8B-B14F-4D97-AF65-F5344CB8AC3E}">
        <p14:creationId xmlns:p14="http://schemas.microsoft.com/office/powerpoint/2010/main" val="11376543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we can see that watch time correlated to the aspects of growth. At this point I felt good because if you remember I already assumed this was going to be the case. Also, I should make it clear that just because one this is correlated to another does not mean that one causes the other, to find this out an experiment would need to take place.</a:t>
            </a:r>
          </a:p>
        </p:txBody>
      </p:sp>
      <p:sp>
        <p:nvSpPr>
          <p:cNvPr id="4" name="Slide Number Placeholder 3"/>
          <p:cNvSpPr>
            <a:spLocks noGrp="1"/>
          </p:cNvSpPr>
          <p:nvPr>
            <p:ph type="sldNum" sz="quarter" idx="5"/>
          </p:nvPr>
        </p:nvSpPr>
        <p:spPr/>
        <p:txBody>
          <a:bodyPr/>
          <a:lstStyle/>
          <a:p>
            <a:fld id="{8DF63387-ECFD-2A43-88E0-6A02B6C50B25}" type="slidenum">
              <a:rPr lang="en-US" smtClean="0"/>
              <a:t>10</a:t>
            </a:fld>
            <a:endParaRPr lang="en-US"/>
          </a:p>
        </p:txBody>
      </p:sp>
    </p:spTree>
    <p:extLst>
      <p:ext uri="{BB962C8B-B14F-4D97-AF65-F5344CB8AC3E}">
        <p14:creationId xmlns:p14="http://schemas.microsoft.com/office/powerpoint/2010/main" val="370693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756FB-E05E-443F-88A1-CFC90638997C}"/>
              </a:ext>
            </a:extLst>
          </p:cNvPr>
          <p:cNvSpPr>
            <a:spLocks noGrp="1"/>
          </p:cNvSpPr>
          <p:nvPr>
            <p:ph type="ctrTitle"/>
          </p:nvPr>
        </p:nvSpPr>
        <p:spPr>
          <a:xfrm>
            <a:off x="1084727" y="1597961"/>
            <a:ext cx="9144000" cy="31623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3C5DA97A-281B-4A77-9D2C-C5E6A860E645}"/>
              </a:ext>
            </a:extLst>
          </p:cNvPr>
          <p:cNvSpPr>
            <a:spLocks noGrp="1"/>
          </p:cNvSpPr>
          <p:nvPr>
            <p:ph type="subTitle" idx="1"/>
          </p:nvPr>
        </p:nvSpPr>
        <p:spPr>
          <a:xfrm>
            <a:off x="1084727" y="4902488"/>
            <a:ext cx="9144000" cy="98507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FD7BAE-E194-4223-BB4E-5E487863F5BE}"/>
              </a:ext>
            </a:extLst>
          </p:cNvPr>
          <p:cNvSpPr>
            <a:spLocks noGrp="1"/>
          </p:cNvSpPr>
          <p:nvPr>
            <p:ph type="dt" sz="half" idx="10"/>
          </p:nvPr>
        </p:nvSpPr>
        <p:spPr/>
        <p:txBody>
          <a:bodyPr/>
          <a:lstStyle/>
          <a:p>
            <a:fld id="{8C28A28C-4C6A-46EA-90C0-4EE0B89CC5C7}" type="datetimeFigureOut">
              <a:rPr lang="en-US" smtClean="0"/>
              <a:t>6/21/22</a:t>
            </a:fld>
            <a:endParaRPr lang="en-US" dirty="0"/>
          </a:p>
        </p:txBody>
      </p:sp>
      <p:sp>
        <p:nvSpPr>
          <p:cNvPr id="5" name="Footer Placeholder 4">
            <a:extLst>
              <a:ext uri="{FF2B5EF4-FFF2-40B4-BE49-F238E27FC236}">
                <a16:creationId xmlns:a16="http://schemas.microsoft.com/office/drawing/2014/main" id="{9721F6C9-7279-4DF8-9462-3EFEFA03FB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457072-0A38-49AD-8D0D-0E42DD488E4F}"/>
              </a:ext>
            </a:extLst>
          </p:cNvPr>
          <p:cNvSpPr>
            <a:spLocks noGrp="1"/>
          </p:cNvSpPr>
          <p:nvPr>
            <p:ph type="sldNum" sz="quarter" idx="12"/>
          </p:nvPr>
        </p:nvSpPr>
        <p:spPr/>
        <p:txBody>
          <a:bodyPr/>
          <a:lstStyle/>
          <a:p>
            <a:fld id="{5DEF7F31-0B8A-474A-B86C-91F381754329}" type="slidenum">
              <a:rPr lang="en-US" smtClean="0"/>
              <a:t>‹#›</a:t>
            </a:fld>
            <a:endParaRPr lang="en-US" dirty="0"/>
          </a:p>
        </p:txBody>
      </p:sp>
    </p:spTree>
    <p:extLst>
      <p:ext uri="{BB962C8B-B14F-4D97-AF65-F5344CB8AC3E}">
        <p14:creationId xmlns:p14="http://schemas.microsoft.com/office/powerpoint/2010/main" val="376176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89E81-5CFF-4A28-B9C8-5D54E51DF202}"/>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158A4CC8-DCB0-4E94-98A7-236E3D1866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D1F802-21C2-44B2-A419-55469D826571}"/>
              </a:ext>
            </a:extLst>
          </p:cNvPr>
          <p:cNvSpPr>
            <a:spLocks noGrp="1"/>
          </p:cNvSpPr>
          <p:nvPr>
            <p:ph type="dt" sz="half" idx="10"/>
          </p:nvPr>
        </p:nvSpPr>
        <p:spPr/>
        <p:txBody>
          <a:bodyPr/>
          <a:lstStyle/>
          <a:p>
            <a:fld id="{8C28A28C-4C6A-46EA-90C0-4EE0B89CC5C7}" type="datetimeFigureOut">
              <a:rPr lang="en-US" smtClean="0"/>
              <a:t>6/21/22</a:t>
            </a:fld>
            <a:endParaRPr lang="en-US"/>
          </a:p>
        </p:txBody>
      </p:sp>
      <p:sp>
        <p:nvSpPr>
          <p:cNvPr id="5" name="Footer Placeholder 4">
            <a:extLst>
              <a:ext uri="{FF2B5EF4-FFF2-40B4-BE49-F238E27FC236}">
                <a16:creationId xmlns:a16="http://schemas.microsoft.com/office/drawing/2014/main" id="{84BDB709-08FF-4C4A-8670-4CCA9146F9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95375-1CC8-4950-8439-877451C4266D}"/>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38101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8BDF0-A155-454D-B3E2-AD15D0905A62}"/>
              </a:ext>
            </a:extLst>
          </p:cNvPr>
          <p:cNvSpPr>
            <a:spLocks noGrp="1"/>
          </p:cNvSpPr>
          <p:nvPr>
            <p:ph type="title" orient="vert"/>
          </p:nvPr>
        </p:nvSpPr>
        <p:spPr>
          <a:xfrm>
            <a:off x="9073242" y="827313"/>
            <a:ext cx="2280557" cy="5061857"/>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07244E0D-96EC-4B35-BA5C-5DAFCC7281AE}"/>
              </a:ext>
            </a:extLst>
          </p:cNvPr>
          <p:cNvSpPr>
            <a:spLocks noGrp="1"/>
          </p:cNvSpPr>
          <p:nvPr>
            <p:ph type="body" orient="vert" idx="1"/>
          </p:nvPr>
        </p:nvSpPr>
        <p:spPr>
          <a:xfrm>
            <a:off x="838200" y="827313"/>
            <a:ext cx="8115300" cy="5061857"/>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3ADC4E-9FB1-439F-B0FB-47F47B3421A7}"/>
              </a:ext>
            </a:extLst>
          </p:cNvPr>
          <p:cNvSpPr>
            <a:spLocks noGrp="1"/>
          </p:cNvSpPr>
          <p:nvPr>
            <p:ph type="dt" sz="half" idx="10"/>
          </p:nvPr>
        </p:nvSpPr>
        <p:spPr/>
        <p:txBody>
          <a:bodyPr/>
          <a:lstStyle/>
          <a:p>
            <a:fld id="{8C28A28C-4C6A-46EA-90C0-4EE0B89CC5C7}" type="datetimeFigureOut">
              <a:rPr lang="en-US" smtClean="0"/>
              <a:t>6/21/22</a:t>
            </a:fld>
            <a:endParaRPr lang="en-US"/>
          </a:p>
        </p:txBody>
      </p:sp>
      <p:sp>
        <p:nvSpPr>
          <p:cNvPr id="5" name="Footer Placeholder 4">
            <a:extLst>
              <a:ext uri="{FF2B5EF4-FFF2-40B4-BE49-F238E27FC236}">
                <a16:creationId xmlns:a16="http://schemas.microsoft.com/office/drawing/2014/main" id="{637EE406-061A-4440-BA75-3B684FC84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6D93CF-F5F3-4897-A51E-47D577FDD344}"/>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999442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98199-C6CF-4DFF-A750-435F06CC74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F2D5EB-F993-411F-9DBA-971321FC00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A5D216-27F9-4078-8349-ABC9F614A5E7}"/>
              </a:ext>
            </a:extLst>
          </p:cNvPr>
          <p:cNvSpPr>
            <a:spLocks noGrp="1"/>
          </p:cNvSpPr>
          <p:nvPr>
            <p:ph type="dt" sz="half" idx="10"/>
          </p:nvPr>
        </p:nvSpPr>
        <p:spPr/>
        <p:txBody>
          <a:bodyPr/>
          <a:lstStyle/>
          <a:p>
            <a:fld id="{8C28A28C-4C6A-46EA-90C0-4EE0B89CC5C7}" type="datetimeFigureOut">
              <a:rPr lang="en-US" smtClean="0"/>
              <a:t>6/21/22</a:t>
            </a:fld>
            <a:endParaRPr lang="en-US"/>
          </a:p>
        </p:txBody>
      </p:sp>
      <p:sp>
        <p:nvSpPr>
          <p:cNvPr id="5" name="Footer Placeholder 4">
            <a:extLst>
              <a:ext uri="{FF2B5EF4-FFF2-40B4-BE49-F238E27FC236}">
                <a16:creationId xmlns:a16="http://schemas.microsoft.com/office/drawing/2014/main" id="{4384F8A8-FBA7-4F25-ADEA-AF346495DE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4609F8-5897-4724-8FA6-3EFDE8F2DD79}"/>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866189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C0F0C-7BA8-490D-B4C9-CCE145DCD19A}"/>
              </a:ext>
            </a:extLst>
          </p:cNvPr>
          <p:cNvSpPr>
            <a:spLocks noGrp="1"/>
          </p:cNvSpPr>
          <p:nvPr>
            <p:ph type="title"/>
          </p:nvPr>
        </p:nvSpPr>
        <p:spPr>
          <a:xfrm>
            <a:off x="1084726" y="1709738"/>
            <a:ext cx="9143999" cy="3050523"/>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290E61-B837-4BE4-9BC7-6AF706BCCA42}"/>
              </a:ext>
            </a:extLst>
          </p:cNvPr>
          <p:cNvSpPr>
            <a:spLocks noGrp="1"/>
          </p:cNvSpPr>
          <p:nvPr>
            <p:ph type="body" idx="1"/>
          </p:nvPr>
        </p:nvSpPr>
        <p:spPr>
          <a:xfrm>
            <a:off x="1084726" y="4902488"/>
            <a:ext cx="9143999" cy="985075"/>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52E15F-E46D-44C6-9FB9-07B0BC545AEF}"/>
              </a:ext>
            </a:extLst>
          </p:cNvPr>
          <p:cNvSpPr>
            <a:spLocks noGrp="1"/>
          </p:cNvSpPr>
          <p:nvPr>
            <p:ph type="dt" sz="half" idx="10"/>
          </p:nvPr>
        </p:nvSpPr>
        <p:spPr/>
        <p:txBody>
          <a:bodyPr/>
          <a:lstStyle/>
          <a:p>
            <a:fld id="{8C28A28C-4C6A-46EA-90C0-4EE0B89CC5C7}" type="datetimeFigureOut">
              <a:rPr lang="en-US" smtClean="0"/>
              <a:t>6/21/22</a:t>
            </a:fld>
            <a:endParaRPr lang="en-US"/>
          </a:p>
        </p:txBody>
      </p:sp>
      <p:sp>
        <p:nvSpPr>
          <p:cNvPr id="5" name="Footer Placeholder 4">
            <a:extLst>
              <a:ext uri="{FF2B5EF4-FFF2-40B4-BE49-F238E27FC236}">
                <a16:creationId xmlns:a16="http://schemas.microsoft.com/office/drawing/2014/main" id="{2EBF6955-3667-4857-B35A-9E12F79886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14B309-D15E-4FA1-9B8D-8C1F3B56C375}"/>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857308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219AB-91F9-4F80-9B5D-2E6FE925F0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19F334-D0CF-4DFD-BAA9-3ECD639B1F1E}"/>
              </a:ext>
            </a:extLst>
          </p:cNvPr>
          <p:cNvSpPr>
            <a:spLocks noGrp="1"/>
          </p:cNvSpPr>
          <p:nvPr>
            <p:ph sz="half" idx="1"/>
          </p:nvPr>
        </p:nvSpPr>
        <p:spPr>
          <a:xfrm>
            <a:off x="1077362" y="2227809"/>
            <a:ext cx="4942438" cy="39491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5E0B5D-4613-4DA7-BA20-58B19BE8A496}"/>
              </a:ext>
            </a:extLst>
          </p:cNvPr>
          <p:cNvSpPr>
            <a:spLocks noGrp="1"/>
          </p:cNvSpPr>
          <p:nvPr>
            <p:ph sz="half" idx="2"/>
          </p:nvPr>
        </p:nvSpPr>
        <p:spPr>
          <a:xfrm>
            <a:off x="6172200" y="2227809"/>
            <a:ext cx="4855265" cy="39491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4F311AB-0603-424D-BC42-0CEAB3562BA4}"/>
              </a:ext>
            </a:extLst>
          </p:cNvPr>
          <p:cNvSpPr>
            <a:spLocks noGrp="1"/>
          </p:cNvSpPr>
          <p:nvPr>
            <p:ph type="dt" sz="half" idx="10"/>
          </p:nvPr>
        </p:nvSpPr>
        <p:spPr/>
        <p:txBody>
          <a:bodyPr/>
          <a:lstStyle/>
          <a:p>
            <a:fld id="{8C28A28C-4C6A-46EA-90C0-4EE0B89CC5C7}" type="datetimeFigureOut">
              <a:rPr lang="en-US" smtClean="0"/>
              <a:t>6/21/22</a:t>
            </a:fld>
            <a:endParaRPr lang="en-US"/>
          </a:p>
        </p:txBody>
      </p:sp>
      <p:sp>
        <p:nvSpPr>
          <p:cNvPr id="6" name="Footer Placeholder 5">
            <a:extLst>
              <a:ext uri="{FF2B5EF4-FFF2-40B4-BE49-F238E27FC236}">
                <a16:creationId xmlns:a16="http://schemas.microsoft.com/office/drawing/2014/main" id="{7A3AA2AC-0C5F-4835-BE47-D780C29890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6C54C0-DFDA-4778-9EE8-5E5C30E05412}"/>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283776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F3603-5B09-4916-8324-A6BDAB4E060E}"/>
              </a:ext>
            </a:extLst>
          </p:cNvPr>
          <p:cNvSpPr>
            <a:spLocks noGrp="1"/>
          </p:cNvSpPr>
          <p:nvPr>
            <p:ph type="title"/>
          </p:nvPr>
        </p:nvSpPr>
        <p:spPr>
          <a:xfrm>
            <a:off x="1084726" y="365125"/>
            <a:ext cx="9942739"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74073C-C15B-4218-9B84-6758955176E7}"/>
              </a:ext>
            </a:extLst>
          </p:cNvPr>
          <p:cNvSpPr>
            <a:spLocks noGrp="1"/>
          </p:cNvSpPr>
          <p:nvPr>
            <p:ph type="body" idx="1"/>
          </p:nvPr>
        </p:nvSpPr>
        <p:spPr>
          <a:xfrm>
            <a:off x="1084725" y="1681163"/>
            <a:ext cx="491285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116D27-36F6-440B-A9BE-8B9499047CEF}"/>
              </a:ext>
            </a:extLst>
          </p:cNvPr>
          <p:cNvSpPr>
            <a:spLocks noGrp="1"/>
          </p:cNvSpPr>
          <p:nvPr>
            <p:ph sz="half" idx="2"/>
          </p:nvPr>
        </p:nvSpPr>
        <p:spPr>
          <a:xfrm>
            <a:off x="1084726" y="2505075"/>
            <a:ext cx="4912849"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C12010D-7AC4-4A70-A211-6A29274119DB}"/>
              </a:ext>
            </a:extLst>
          </p:cNvPr>
          <p:cNvSpPr>
            <a:spLocks noGrp="1"/>
          </p:cNvSpPr>
          <p:nvPr>
            <p:ph type="body" sz="quarter" idx="3"/>
          </p:nvPr>
        </p:nvSpPr>
        <p:spPr>
          <a:xfrm>
            <a:off x="6172200" y="1681163"/>
            <a:ext cx="485526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AE85B5-3350-49A4-86A1-E5DAED491624}"/>
              </a:ext>
            </a:extLst>
          </p:cNvPr>
          <p:cNvSpPr>
            <a:spLocks noGrp="1"/>
          </p:cNvSpPr>
          <p:nvPr>
            <p:ph sz="quarter" idx="4"/>
          </p:nvPr>
        </p:nvSpPr>
        <p:spPr>
          <a:xfrm>
            <a:off x="6172200" y="2505075"/>
            <a:ext cx="485526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73E874-D08B-4D81-B82D-5DF242E4A1AA}"/>
              </a:ext>
            </a:extLst>
          </p:cNvPr>
          <p:cNvSpPr>
            <a:spLocks noGrp="1"/>
          </p:cNvSpPr>
          <p:nvPr>
            <p:ph type="dt" sz="half" idx="10"/>
          </p:nvPr>
        </p:nvSpPr>
        <p:spPr/>
        <p:txBody>
          <a:bodyPr/>
          <a:lstStyle/>
          <a:p>
            <a:fld id="{8C28A28C-4C6A-46EA-90C0-4EE0B89CC5C7}" type="datetimeFigureOut">
              <a:rPr lang="en-US" smtClean="0"/>
              <a:t>6/21/22</a:t>
            </a:fld>
            <a:endParaRPr lang="en-US"/>
          </a:p>
        </p:txBody>
      </p:sp>
      <p:sp>
        <p:nvSpPr>
          <p:cNvPr id="8" name="Footer Placeholder 7">
            <a:extLst>
              <a:ext uri="{FF2B5EF4-FFF2-40B4-BE49-F238E27FC236}">
                <a16:creationId xmlns:a16="http://schemas.microsoft.com/office/drawing/2014/main" id="{AE174067-0FFA-41C3-A3A6-E8907CC32D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947985-FBC0-4118-8877-2E327F637DF5}"/>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529077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E0282-3DE7-4AB9-83AC-AFEDD22AF3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1A7436C-706A-443F-86CD-4444C82818B2}"/>
              </a:ext>
            </a:extLst>
          </p:cNvPr>
          <p:cNvSpPr>
            <a:spLocks noGrp="1"/>
          </p:cNvSpPr>
          <p:nvPr>
            <p:ph type="dt" sz="half" idx="10"/>
          </p:nvPr>
        </p:nvSpPr>
        <p:spPr/>
        <p:txBody>
          <a:bodyPr/>
          <a:lstStyle/>
          <a:p>
            <a:fld id="{8C28A28C-4C6A-46EA-90C0-4EE0B89CC5C7}" type="datetimeFigureOut">
              <a:rPr lang="en-US" smtClean="0"/>
              <a:t>6/21/22</a:t>
            </a:fld>
            <a:endParaRPr lang="en-US"/>
          </a:p>
        </p:txBody>
      </p:sp>
      <p:sp>
        <p:nvSpPr>
          <p:cNvPr id="4" name="Footer Placeholder 3">
            <a:extLst>
              <a:ext uri="{FF2B5EF4-FFF2-40B4-BE49-F238E27FC236}">
                <a16:creationId xmlns:a16="http://schemas.microsoft.com/office/drawing/2014/main" id="{09B53292-7EA5-45D0-957F-636A44FC06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76F59D-34BB-462C-B506-040B9E982FCB}"/>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4925181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E55245-AB52-41B4-9B28-55E6527DA2F8}"/>
              </a:ext>
            </a:extLst>
          </p:cNvPr>
          <p:cNvSpPr>
            <a:spLocks noGrp="1"/>
          </p:cNvSpPr>
          <p:nvPr>
            <p:ph type="dt" sz="half" idx="10"/>
          </p:nvPr>
        </p:nvSpPr>
        <p:spPr/>
        <p:txBody>
          <a:bodyPr/>
          <a:lstStyle/>
          <a:p>
            <a:fld id="{8C28A28C-4C6A-46EA-90C0-4EE0B89CC5C7}" type="datetimeFigureOut">
              <a:rPr lang="en-US" smtClean="0"/>
              <a:t>6/21/22</a:t>
            </a:fld>
            <a:endParaRPr lang="en-US"/>
          </a:p>
        </p:txBody>
      </p:sp>
      <p:sp>
        <p:nvSpPr>
          <p:cNvPr id="3" name="Footer Placeholder 2">
            <a:extLst>
              <a:ext uri="{FF2B5EF4-FFF2-40B4-BE49-F238E27FC236}">
                <a16:creationId xmlns:a16="http://schemas.microsoft.com/office/drawing/2014/main" id="{CA73B8AE-58B0-4FDF-8430-9D8D3DD537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9E4D91-8619-43C1-841B-B5F47DE01739}"/>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6981412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DA660-DF93-4947-B93F-BF118D3B5F80}"/>
              </a:ext>
            </a:extLst>
          </p:cNvPr>
          <p:cNvSpPr>
            <a:spLocks noGrp="1"/>
          </p:cNvSpPr>
          <p:nvPr>
            <p:ph type="title"/>
          </p:nvPr>
        </p:nvSpPr>
        <p:spPr>
          <a:xfrm>
            <a:off x="1084727" y="457200"/>
            <a:ext cx="3687298"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2F0292E-B3E1-4FD6-A7FA-C165BAC21C28}"/>
              </a:ext>
            </a:extLst>
          </p:cNvPr>
          <p:cNvSpPr>
            <a:spLocks noGrp="1"/>
          </p:cNvSpPr>
          <p:nvPr>
            <p:ph idx="1"/>
          </p:nvPr>
        </p:nvSpPr>
        <p:spPr>
          <a:xfrm>
            <a:off x="5183188" y="987425"/>
            <a:ext cx="5844277"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EFB0ECC-817B-4A71-AFB5-FC60A2BC3ABC}"/>
              </a:ext>
            </a:extLst>
          </p:cNvPr>
          <p:cNvSpPr>
            <a:spLocks noGrp="1"/>
          </p:cNvSpPr>
          <p:nvPr>
            <p:ph type="body" sz="half" idx="2"/>
          </p:nvPr>
        </p:nvSpPr>
        <p:spPr>
          <a:xfrm>
            <a:off x="1084727" y="2253343"/>
            <a:ext cx="3687298" cy="36156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7788E0B-6135-4F59-A35A-2CA1A8BA4ED2}"/>
              </a:ext>
            </a:extLst>
          </p:cNvPr>
          <p:cNvSpPr>
            <a:spLocks noGrp="1"/>
          </p:cNvSpPr>
          <p:nvPr>
            <p:ph type="dt" sz="half" idx="10"/>
          </p:nvPr>
        </p:nvSpPr>
        <p:spPr/>
        <p:txBody>
          <a:bodyPr/>
          <a:lstStyle/>
          <a:p>
            <a:fld id="{8C28A28C-4C6A-46EA-90C0-4EE0B89CC5C7}" type="datetimeFigureOut">
              <a:rPr lang="en-US" smtClean="0"/>
              <a:t>6/21/22</a:t>
            </a:fld>
            <a:endParaRPr lang="en-US"/>
          </a:p>
        </p:txBody>
      </p:sp>
      <p:sp>
        <p:nvSpPr>
          <p:cNvPr id="6" name="Footer Placeholder 5">
            <a:extLst>
              <a:ext uri="{FF2B5EF4-FFF2-40B4-BE49-F238E27FC236}">
                <a16:creationId xmlns:a16="http://schemas.microsoft.com/office/drawing/2014/main" id="{FD0DEF36-4037-4E6D-988F-CC8E3F11C6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5C0D2D-D878-4723-A002-5A601EFB48A0}"/>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6808032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C59D5-B8A1-4C9C-A61F-E082A44330BB}"/>
              </a:ext>
            </a:extLst>
          </p:cNvPr>
          <p:cNvSpPr>
            <a:spLocks noGrp="1"/>
          </p:cNvSpPr>
          <p:nvPr>
            <p:ph type="title"/>
          </p:nvPr>
        </p:nvSpPr>
        <p:spPr>
          <a:xfrm>
            <a:off x="1084727" y="720433"/>
            <a:ext cx="3687298" cy="1587337"/>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64CB4F5F-E6E7-45C3-B35C-80F81FB1A5E8}"/>
              </a:ext>
            </a:extLst>
          </p:cNvPr>
          <p:cNvSpPr>
            <a:spLocks noGrp="1"/>
          </p:cNvSpPr>
          <p:nvPr>
            <p:ph type="pic" idx="1"/>
          </p:nvPr>
        </p:nvSpPr>
        <p:spPr>
          <a:xfrm>
            <a:off x="5183188" y="987425"/>
            <a:ext cx="582771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633AB7-4F8E-4A9F-AC15-89E6A6E00347}"/>
              </a:ext>
            </a:extLst>
          </p:cNvPr>
          <p:cNvSpPr>
            <a:spLocks noGrp="1"/>
          </p:cNvSpPr>
          <p:nvPr>
            <p:ph type="body" sz="half" idx="2"/>
          </p:nvPr>
        </p:nvSpPr>
        <p:spPr>
          <a:xfrm>
            <a:off x="1084727" y="2449286"/>
            <a:ext cx="3687298" cy="3419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074B526-866D-4E11-A7F9-081BD4EDF484}"/>
              </a:ext>
            </a:extLst>
          </p:cNvPr>
          <p:cNvSpPr>
            <a:spLocks noGrp="1"/>
          </p:cNvSpPr>
          <p:nvPr>
            <p:ph type="dt" sz="half" idx="10"/>
          </p:nvPr>
        </p:nvSpPr>
        <p:spPr/>
        <p:txBody>
          <a:bodyPr/>
          <a:lstStyle/>
          <a:p>
            <a:fld id="{8C28A28C-4C6A-46EA-90C0-4EE0B89CC5C7}" type="datetimeFigureOut">
              <a:rPr lang="en-US" smtClean="0"/>
              <a:t>6/21/22</a:t>
            </a:fld>
            <a:endParaRPr lang="en-US"/>
          </a:p>
        </p:txBody>
      </p:sp>
      <p:sp>
        <p:nvSpPr>
          <p:cNvPr id="6" name="Footer Placeholder 5">
            <a:extLst>
              <a:ext uri="{FF2B5EF4-FFF2-40B4-BE49-F238E27FC236}">
                <a16:creationId xmlns:a16="http://schemas.microsoft.com/office/drawing/2014/main" id="{CD758BF8-E962-4367-8495-62438FDD48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C20AE1-C97D-4E6C-9DB2-B2904C2CF247}"/>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41173989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E192E3E-68A9-4F36-936C-1C8D0B9EF132}"/>
              </a:ext>
            </a:extLst>
          </p:cNvPr>
          <p:cNvSpPr/>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3F214EB0-7E6D-4536-9350-5CB688B56F26}"/>
              </a:ext>
            </a:extLst>
          </p:cNvPr>
          <p:cNvSpPr>
            <a:spLocks noGrp="1"/>
          </p:cNvSpPr>
          <p:nvPr>
            <p:ph type="title"/>
          </p:nvPr>
        </p:nvSpPr>
        <p:spPr>
          <a:xfrm>
            <a:off x="1077362" y="720434"/>
            <a:ext cx="9950103" cy="150737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ABF5455E-4725-4924-BF7D-2E1FC9E391F8}"/>
              </a:ext>
            </a:extLst>
          </p:cNvPr>
          <p:cNvSpPr>
            <a:spLocks noGrp="1"/>
          </p:cNvSpPr>
          <p:nvPr>
            <p:ph type="body" idx="1"/>
          </p:nvPr>
        </p:nvSpPr>
        <p:spPr>
          <a:xfrm>
            <a:off x="1077362" y="2427316"/>
            <a:ext cx="9950103" cy="351351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2CAD9D9-1A1D-4438-9F3D-E5E58FD72F1F}"/>
              </a:ext>
            </a:extLst>
          </p:cNvPr>
          <p:cNvSpPr>
            <a:spLocks noGrp="1"/>
          </p:cNvSpPr>
          <p:nvPr>
            <p:ph type="dt" sz="half" idx="2"/>
          </p:nvPr>
        </p:nvSpPr>
        <p:spPr>
          <a:xfrm>
            <a:off x="9243751" y="6356350"/>
            <a:ext cx="2296603" cy="365125"/>
          </a:xfrm>
          <a:prstGeom prst="rect">
            <a:avLst/>
          </a:prstGeom>
        </p:spPr>
        <p:txBody>
          <a:bodyPr vert="horz" lIns="91440" tIns="45720" rIns="91440" bIns="45720" rtlCol="0" anchor="ctr"/>
          <a:lstStyle>
            <a:lvl1pPr algn="r">
              <a:defRPr sz="900">
                <a:solidFill>
                  <a:schemeClr val="bg1"/>
                </a:solidFill>
              </a:defRPr>
            </a:lvl1pPr>
          </a:lstStyle>
          <a:p>
            <a:fld id="{8C28A28C-4C6A-46EA-90C0-4EE0B89CC5C7}" type="datetimeFigureOut">
              <a:rPr lang="en-US" smtClean="0"/>
              <a:pPr/>
              <a:t>6/21/22</a:t>
            </a:fld>
            <a:endParaRPr lang="en-US" dirty="0"/>
          </a:p>
        </p:txBody>
      </p:sp>
      <p:sp>
        <p:nvSpPr>
          <p:cNvPr id="5" name="Footer Placeholder 4">
            <a:extLst>
              <a:ext uri="{FF2B5EF4-FFF2-40B4-BE49-F238E27FC236}">
                <a16:creationId xmlns:a16="http://schemas.microsoft.com/office/drawing/2014/main" id="{AE80A827-D7BF-4CA4-8C29-5AE54ADA4787}"/>
              </a:ext>
            </a:extLst>
          </p:cNvPr>
          <p:cNvSpPr>
            <a:spLocks noGrp="1"/>
          </p:cNvSpPr>
          <p:nvPr>
            <p:ph type="ftr" sz="quarter" idx="3"/>
          </p:nvPr>
        </p:nvSpPr>
        <p:spPr>
          <a:xfrm rot="5400000">
            <a:off x="-1610380" y="1926575"/>
            <a:ext cx="3830351"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06717188-1DE1-4DA5-8161-21179E4ADEAE}"/>
              </a:ext>
            </a:extLst>
          </p:cNvPr>
          <p:cNvSpPr>
            <a:spLocks noGrp="1"/>
          </p:cNvSpPr>
          <p:nvPr>
            <p:ph type="sldNum" sz="quarter" idx="4"/>
          </p:nvPr>
        </p:nvSpPr>
        <p:spPr>
          <a:xfrm>
            <a:off x="11540355" y="6356350"/>
            <a:ext cx="410973" cy="365125"/>
          </a:xfrm>
          <a:prstGeom prst="rect">
            <a:avLst/>
          </a:prstGeom>
        </p:spPr>
        <p:txBody>
          <a:bodyPr vert="horz" lIns="91440" tIns="45720" rIns="91440" bIns="45720" rtlCol="0" anchor="ctr"/>
          <a:lstStyle>
            <a:lvl1pPr algn="r">
              <a:defRPr sz="900">
                <a:solidFill>
                  <a:schemeClr val="bg1"/>
                </a:solidFill>
              </a:defRPr>
            </a:lvl1pPr>
          </a:lstStyle>
          <a:p>
            <a:fld id="{5DEF7F31-0B8A-474A-B86C-91F381754329}" type="slidenum">
              <a:rPr lang="en-US" smtClean="0"/>
              <a:pPr/>
              <a:t>‹#›</a:t>
            </a:fld>
            <a:endParaRPr lang="en-US" dirty="0"/>
          </a:p>
        </p:txBody>
      </p:sp>
    </p:spTree>
    <p:extLst>
      <p:ext uri="{BB962C8B-B14F-4D97-AF65-F5344CB8AC3E}">
        <p14:creationId xmlns:p14="http://schemas.microsoft.com/office/powerpoint/2010/main" val="409268653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5" r:id="rId6"/>
    <p:sldLayoutId id="2147483680" r:id="rId7"/>
    <p:sldLayoutId id="2147483681" r:id="rId8"/>
    <p:sldLayoutId id="2147483682" r:id="rId9"/>
    <p:sldLayoutId id="2147483684" r:id="rId10"/>
    <p:sldLayoutId id="2147483683" r:id="rId11"/>
  </p:sldLayoutIdLst>
  <p:txStyles>
    <p:title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94360"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Ayush"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96F4257-8A8B-4687-A362-2FB0FD59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3032C6-E905-C445-9CEE-66D98610075A}"/>
              </a:ext>
            </a:extLst>
          </p:cNvPr>
          <p:cNvSpPr>
            <a:spLocks noGrp="1"/>
          </p:cNvSpPr>
          <p:nvPr>
            <p:ph type="ctrTitle"/>
          </p:nvPr>
        </p:nvSpPr>
        <p:spPr>
          <a:xfrm>
            <a:off x="180754" y="1597961"/>
            <a:ext cx="4859080" cy="3162300"/>
          </a:xfrm>
        </p:spPr>
        <p:txBody>
          <a:bodyPr>
            <a:normAutofit/>
          </a:bodyPr>
          <a:lstStyle/>
          <a:p>
            <a:r>
              <a:rPr lang="en-US" dirty="0"/>
              <a:t>Name: Ejikeme Nwosu</a:t>
            </a:r>
            <a:br>
              <a:rPr lang="en-US" dirty="0"/>
            </a:br>
            <a:r>
              <a:rPr lang="en-US" dirty="0"/>
              <a:t>Date: 21- 06 – 2022</a:t>
            </a:r>
          </a:p>
        </p:txBody>
      </p:sp>
      <p:sp>
        <p:nvSpPr>
          <p:cNvPr id="3" name="Subtitle 2">
            <a:extLst>
              <a:ext uri="{FF2B5EF4-FFF2-40B4-BE49-F238E27FC236}">
                <a16:creationId xmlns:a16="http://schemas.microsoft.com/office/drawing/2014/main" id="{D45F427F-AD4A-FE8E-7748-47FDFAB90366}"/>
              </a:ext>
            </a:extLst>
          </p:cNvPr>
          <p:cNvSpPr>
            <a:spLocks noGrp="1"/>
          </p:cNvSpPr>
          <p:nvPr>
            <p:ph type="subTitle" idx="1"/>
          </p:nvPr>
        </p:nvSpPr>
        <p:spPr>
          <a:xfrm>
            <a:off x="1084728" y="4902489"/>
            <a:ext cx="3231633" cy="985075"/>
          </a:xfrm>
        </p:spPr>
        <p:txBody>
          <a:bodyPr>
            <a:normAutofit/>
          </a:bodyPr>
          <a:lstStyle/>
          <a:p>
            <a:endParaRPr lang="en-US"/>
          </a:p>
        </p:txBody>
      </p:sp>
      <p:sp>
        <p:nvSpPr>
          <p:cNvPr id="11" name="Rectangle 10">
            <a:extLst>
              <a:ext uri="{FF2B5EF4-FFF2-40B4-BE49-F238E27FC236}">
                <a16:creationId xmlns:a16="http://schemas.microsoft.com/office/drawing/2014/main" id="{875B7E46-FCBF-464B-8083-9AF1A059E1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5672" y="-1263"/>
            <a:ext cx="3484819" cy="343026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F79A868-152F-4392-8D0D-C56B1C229B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5672" y="3429000"/>
            <a:ext cx="3483870" cy="3429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34">
            <a:extLst>
              <a:ext uri="{FF2B5EF4-FFF2-40B4-BE49-F238E27FC236}">
                <a16:creationId xmlns:a16="http://schemas.microsoft.com/office/drawing/2014/main" id="{613F7046-4879-4110-98EC-7B7416E55F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243582" y="3407228"/>
            <a:ext cx="3428999" cy="3484818"/>
          </a:xfrm>
          <a:custGeom>
            <a:avLst/>
            <a:gdLst>
              <a:gd name="connsiteX0" fmla="*/ 0 w 3484819"/>
              <a:gd name="connsiteY0" fmla="*/ 0 h 3430264"/>
              <a:gd name="connsiteX1" fmla="*/ 3484819 w 3484819"/>
              <a:gd name="connsiteY1" fmla="*/ 0 h 3430264"/>
              <a:gd name="connsiteX2" fmla="*/ 3484819 w 3484819"/>
              <a:gd name="connsiteY2" fmla="*/ 3430264 h 3430264"/>
              <a:gd name="connsiteX3" fmla="*/ 0 w 3484819"/>
              <a:gd name="connsiteY3" fmla="*/ 3430264 h 3430264"/>
              <a:gd name="connsiteX4" fmla="*/ 0 w 3484819"/>
              <a:gd name="connsiteY4" fmla="*/ 0 h 3430264"/>
              <a:gd name="connsiteX0" fmla="*/ 0 w 3484819"/>
              <a:gd name="connsiteY0" fmla="*/ 0 h 3430264"/>
              <a:gd name="connsiteX1" fmla="*/ 3484819 w 3484819"/>
              <a:gd name="connsiteY1" fmla="*/ 0 h 3430264"/>
              <a:gd name="connsiteX2" fmla="*/ 0 w 3484819"/>
              <a:gd name="connsiteY2" fmla="*/ 3430264 h 3430264"/>
              <a:gd name="connsiteX3" fmla="*/ 0 w 3484819"/>
              <a:gd name="connsiteY3" fmla="*/ 0 h 3430264"/>
            </a:gdLst>
            <a:ahLst/>
            <a:cxnLst>
              <a:cxn ang="0">
                <a:pos x="connsiteX0" y="connsiteY0"/>
              </a:cxn>
              <a:cxn ang="0">
                <a:pos x="connsiteX1" y="connsiteY1"/>
              </a:cxn>
              <a:cxn ang="0">
                <a:pos x="connsiteX2" y="connsiteY2"/>
              </a:cxn>
              <a:cxn ang="0">
                <a:pos x="connsiteX3" y="connsiteY3"/>
              </a:cxn>
            </a:cxnLst>
            <a:rect l="l" t="t" r="r" b="b"/>
            <a:pathLst>
              <a:path w="3484819" h="3430264">
                <a:moveTo>
                  <a:pt x="0" y="0"/>
                </a:moveTo>
                <a:lnTo>
                  <a:pt x="3484819" y="0"/>
                </a:lnTo>
                <a:lnTo>
                  <a:pt x="0" y="3430264"/>
                </a:lnTo>
                <a:lnTo>
                  <a:pt x="0"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E14A411-88B5-46A6-AD90-72073BCBB6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09837" y="3431225"/>
            <a:ext cx="3482163" cy="3430264"/>
          </a:xfrm>
          <a:custGeom>
            <a:avLst/>
            <a:gdLst>
              <a:gd name="connsiteX0" fmla="*/ 3478283 w 3482163"/>
              <a:gd name="connsiteY0" fmla="*/ 0 h 3430264"/>
              <a:gd name="connsiteX1" fmla="*/ 3482163 w 3482163"/>
              <a:gd name="connsiteY1" fmla="*/ 0 h 3430264"/>
              <a:gd name="connsiteX2" fmla="*/ 3482163 w 3482163"/>
              <a:gd name="connsiteY2" fmla="*/ 3430264 h 3430264"/>
              <a:gd name="connsiteX3" fmla="*/ 0 w 3482163"/>
              <a:gd name="connsiteY3" fmla="*/ 3430264 h 3430264"/>
              <a:gd name="connsiteX4" fmla="*/ 0 w 3482163"/>
              <a:gd name="connsiteY4" fmla="*/ 3426283 h 3430264"/>
              <a:gd name="connsiteX5" fmla="*/ 335407 w 3482163"/>
              <a:gd name="connsiteY5" fmla="*/ 3410137 h 3430264"/>
              <a:gd name="connsiteX6" fmla="*/ 3473897 w 3482163"/>
              <a:gd name="connsiteY6" fmla="*/ 170675 h 3430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82163" h="3430264">
                <a:moveTo>
                  <a:pt x="3478283" y="0"/>
                </a:moveTo>
                <a:lnTo>
                  <a:pt x="3482163" y="0"/>
                </a:lnTo>
                <a:lnTo>
                  <a:pt x="3482163" y="3430264"/>
                </a:lnTo>
                <a:lnTo>
                  <a:pt x="0" y="3430264"/>
                </a:lnTo>
                <a:lnTo>
                  <a:pt x="0" y="3426283"/>
                </a:lnTo>
                <a:lnTo>
                  <a:pt x="335407" y="3410137"/>
                </a:lnTo>
                <a:cubicBezTo>
                  <a:pt x="2041201" y="3245035"/>
                  <a:pt x="3386298" y="1871077"/>
                  <a:pt x="3473897" y="17067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45B8878C-2605-6350-6083-09E534A8CFB4}"/>
              </a:ext>
            </a:extLst>
          </p:cNvPr>
          <p:cNvPicPr>
            <a:picLocks noChangeAspect="1"/>
          </p:cNvPicPr>
          <p:nvPr/>
        </p:nvPicPr>
        <p:blipFill rotWithShape="1">
          <a:blip r:embed="rId3"/>
          <a:srcRect l="27881" r="36471" b="1"/>
          <a:stretch/>
        </p:blipFill>
        <p:spPr>
          <a:xfrm>
            <a:off x="8699542" y="2"/>
            <a:ext cx="3492458" cy="6858001"/>
          </a:xfrm>
          <a:custGeom>
            <a:avLst/>
            <a:gdLst/>
            <a:ahLst/>
            <a:cxnLst/>
            <a:rect l="l" t="t" r="r" b="b"/>
            <a:pathLst>
              <a:path w="3492458" h="6858001">
                <a:moveTo>
                  <a:pt x="0" y="0"/>
                </a:moveTo>
                <a:lnTo>
                  <a:pt x="3492458" y="0"/>
                </a:lnTo>
                <a:lnTo>
                  <a:pt x="3492458" y="3430264"/>
                </a:lnTo>
                <a:lnTo>
                  <a:pt x="3488603" y="3430264"/>
                </a:lnTo>
                <a:lnTo>
                  <a:pt x="3484192" y="3601898"/>
                </a:lnTo>
                <a:cubicBezTo>
                  <a:pt x="3390753" y="5415660"/>
                  <a:pt x="1866561" y="6858001"/>
                  <a:pt x="0" y="6858001"/>
                </a:cubicBezTo>
                <a:lnTo>
                  <a:pt x="0" y="3430264"/>
                </a:lnTo>
                <a:lnTo>
                  <a:pt x="0" y="3425249"/>
                </a:lnTo>
                <a:close/>
              </a:path>
            </a:pathLst>
          </a:custGeom>
        </p:spPr>
      </p:pic>
    </p:spTree>
    <p:extLst>
      <p:ext uri="{BB962C8B-B14F-4D97-AF65-F5344CB8AC3E}">
        <p14:creationId xmlns:p14="http://schemas.microsoft.com/office/powerpoint/2010/main" val="2274095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E192E3E-68A9-4F36-936C-1C8D0B9EF1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98D6E90-577B-4973-B60A-2700290E68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F7AA50-047D-F505-CBA3-72E12B49BFEB}"/>
              </a:ext>
            </a:extLst>
          </p:cNvPr>
          <p:cNvSpPr>
            <a:spLocks noGrp="1"/>
          </p:cNvSpPr>
          <p:nvPr>
            <p:ph type="title"/>
          </p:nvPr>
        </p:nvSpPr>
        <p:spPr>
          <a:xfrm>
            <a:off x="1084728" y="1597961"/>
            <a:ext cx="2628969" cy="3162300"/>
          </a:xfrm>
        </p:spPr>
        <p:txBody>
          <a:bodyPr vert="horz" lIns="91440" tIns="45720" rIns="91440" bIns="45720" rtlCol="0" anchor="t">
            <a:normAutofit/>
          </a:bodyPr>
          <a:lstStyle/>
          <a:p>
            <a:r>
              <a:rPr lang="en-US" sz="2400" dirty="0"/>
              <a:t>Watch time and viewer gain</a:t>
            </a:r>
          </a:p>
        </p:txBody>
      </p:sp>
      <p:sp>
        <p:nvSpPr>
          <p:cNvPr id="14" name="Freeform: Shape 13">
            <a:extLst>
              <a:ext uri="{FF2B5EF4-FFF2-40B4-BE49-F238E27FC236}">
                <a16:creationId xmlns:a16="http://schemas.microsoft.com/office/drawing/2014/main" id="{3FA95682-BEE6-4B33-BA34-7E7BE4978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Chart, scatter chart&#10;&#10;Description automatically generated">
            <a:extLst>
              <a:ext uri="{FF2B5EF4-FFF2-40B4-BE49-F238E27FC236}">
                <a16:creationId xmlns:a16="http://schemas.microsoft.com/office/drawing/2014/main" id="{3FAA15A4-D7E3-3551-9800-EEDFFDB810A2}"/>
              </a:ext>
            </a:extLst>
          </p:cNvPr>
          <p:cNvPicPr>
            <a:picLocks noGrp="1" noChangeAspect="1"/>
          </p:cNvPicPr>
          <p:nvPr>
            <p:ph idx="1"/>
          </p:nvPr>
        </p:nvPicPr>
        <p:blipFill>
          <a:blip r:embed="rId3"/>
          <a:stretch>
            <a:fillRect/>
          </a:stretch>
        </p:blipFill>
        <p:spPr>
          <a:xfrm>
            <a:off x="4607783" y="914199"/>
            <a:ext cx="6318489" cy="4975810"/>
          </a:xfrm>
          <a:prstGeom prst="rect">
            <a:avLst/>
          </a:prstGeom>
        </p:spPr>
      </p:pic>
      <p:sp>
        <p:nvSpPr>
          <p:cNvPr id="6" name="TextBox 5">
            <a:extLst>
              <a:ext uri="{FF2B5EF4-FFF2-40B4-BE49-F238E27FC236}">
                <a16:creationId xmlns:a16="http://schemas.microsoft.com/office/drawing/2014/main" id="{720E562D-A377-1727-AA49-24D122368E43}"/>
              </a:ext>
            </a:extLst>
          </p:cNvPr>
          <p:cNvSpPr txBox="1"/>
          <p:nvPr/>
        </p:nvSpPr>
        <p:spPr>
          <a:xfrm>
            <a:off x="814388" y="3028950"/>
            <a:ext cx="3314700" cy="646331"/>
          </a:xfrm>
          <a:prstGeom prst="rect">
            <a:avLst/>
          </a:prstGeom>
          <a:noFill/>
        </p:spPr>
        <p:txBody>
          <a:bodyPr wrap="square" rtlCol="0">
            <a:spAutoFit/>
          </a:bodyPr>
          <a:lstStyle/>
          <a:p>
            <a:pPr marL="285750" indent="-285750">
              <a:buFont typeface="Arial" panose="020B0604020202020204" pitchFamily="34" charset="0"/>
              <a:buChar char="•"/>
            </a:pPr>
            <a:r>
              <a:rPr lang="en-US" dirty="0"/>
              <a:t>It is also related to the gain in viewers</a:t>
            </a:r>
          </a:p>
        </p:txBody>
      </p:sp>
      <p:sp>
        <p:nvSpPr>
          <p:cNvPr id="7" name="TextBox 6">
            <a:extLst>
              <a:ext uri="{FF2B5EF4-FFF2-40B4-BE49-F238E27FC236}">
                <a16:creationId xmlns:a16="http://schemas.microsoft.com/office/drawing/2014/main" id="{32F2CB6F-3FA0-2C35-63D5-F2189CDE5571}"/>
              </a:ext>
            </a:extLst>
          </p:cNvPr>
          <p:cNvSpPr txBox="1"/>
          <p:nvPr/>
        </p:nvSpPr>
        <p:spPr>
          <a:xfrm>
            <a:off x="6472238" y="328613"/>
            <a:ext cx="2228850" cy="369332"/>
          </a:xfrm>
          <a:prstGeom prst="rect">
            <a:avLst/>
          </a:prstGeom>
          <a:noFill/>
        </p:spPr>
        <p:txBody>
          <a:bodyPr wrap="square" rtlCol="0">
            <a:spAutoFit/>
          </a:bodyPr>
          <a:lstStyle/>
          <a:p>
            <a:pPr algn="ctr"/>
            <a:r>
              <a:rPr lang="en-US" b="1" i="1" dirty="0"/>
              <a:t>r = 0.53</a:t>
            </a:r>
          </a:p>
        </p:txBody>
      </p:sp>
    </p:spTree>
    <p:extLst>
      <p:ext uri="{BB962C8B-B14F-4D97-AF65-F5344CB8AC3E}">
        <p14:creationId xmlns:p14="http://schemas.microsoft.com/office/powerpoint/2010/main" val="3580126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dissolve">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mph" presetSubtype="2" fill="hold" nodeType="clickEffect">
                                  <p:stCondLst>
                                    <p:cond delay="0"/>
                                  </p:stCondLst>
                                  <p:childTnLst>
                                    <p:animClr clrSpc="rgb" dir="cw">
                                      <p:cBhvr>
                                        <p:cTn id="29" dur="500" fill="hold"/>
                                        <p:tgtEl>
                                          <p:spTgt spid="7"/>
                                        </p:tgtEl>
                                        <p:attrNameLst>
                                          <p:attrName>fillcolor</p:attrName>
                                        </p:attrNameLst>
                                      </p:cBhvr>
                                      <p:to>
                                        <a:schemeClr val="hlink"/>
                                      </p:to>
                                    </p:animClr>
                                    <p:set>
                                      <p:cBhvr>
                                        <p:cTn id="30" dur="500" fill="hold"/>
                                        <p:tgtEl>
                                          <p:spTgt spid="7"/>
                                        </p:tgtEl>
                                        <p:attrNameLst>
                                          <p:attrName>fill.type</p:attrName>
                                        </p:attrNameLst>
                                      </p:cBhvr>
                                      <p:to>
                                        <p:strVal val="solid"/>
                                      </p:to>
                                    </p:set>
                                    <p:set>
                                      <p:cBhvr>
                                        <p:cTn id="31" dur="500" fill="hold"/>
                                        <p:tgtEl>
                                          <p:spTgt spid="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A1766D0-745A-4921-A68E-56642A650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DFE250-5583-C94E-E836-EA226AFDDEA5}"/>
              </a:ext>
            </a:extLst>
          </p:cNvPr>
          <p:cNvSpPr>
            <a:spLocks noGrp="1"/>
          </p:cNvSpPr>
          <p:nvPr>
            <p:ph type="title"/>
          </p:nvPr>
        </p:nvSpPr>
        <p:spPr>
          <a:xfrm>
            <a:off x="1077364" y="720435"/>
            <a:ext cx="4140096" cy="1507375"/>
          </a:xfrm>
        </p:spPr>
        <p:txBody>
          <a:bodyPr>
            <a:normAutofit/>
          </a:bodyPr>
          <a:lstStyle/>
          <a:p>
            <a:r>
              <a:rPr lang="en-US" dirty="0"/>
              <a:t>Stream time and Viewer gain</a:t>
            </a:r>
          </a:p>
        </p:txBody>
      </p:sp>
      <p:sp>
        <p:nvSpPr>
          <p:cNvPr id="9" name="Content Placeholder 8">
            <a:extLst>
              <a:ext uri="{FF2B5EF4-FFF2-40B4-BE49-F238E27FC236}">
                <a16:creationId xmlns:a16="http://schemas.microsoft.com/office/drawing/2014/main" id="{5EB17D7C-7599-F0DC-02DF-9655EED0A9CA}"/>
              </a:ext>
            </a:extLst>
          </p:cNvPr>
          <p:cNvSpPr>
            <a:spLocks noGrp="1"/>
          </p:cNvSpPr>
          <p:nvPr>
            <p:ph idx="1"/>
          </p:nvPr>
        </p:nvSpPr>
        <p:spPr>
          <a:xfrm>
            <a:off x="1077364" y="2427316"/>
            <a:ext cx="4140096" cy="3513514"/>
          </a:xfrm>
        </p:spPr>
        <p:txBody>
          <a:bodyPr>
            <a:normAutofit/>
          </a:bodyPr>
          <a:lstStyle/>
          <a:p>
            <a:r>
              <a:rPr lang="en-US" dirty="0"/>
              <a:t>There is almost no correlation between these two </a:t>
            </a:r>
          </a:p>
        </p:txBody>
      </p:sp>
      <p:sp>
        <p:nvSpPr>
          <p:cNvPr id="14" name="Freeform: Shape 13">
            <a:extLst>
              <a:ext uri="{FF2B5EF4-FFF2-40B4-BE49-F238E27FC236}">
                <a16:creationId xmlns:a16="http://schemas.microsoft.com/office/drawing/2014/main" id="{583F1E3F-D7BF-4DB5-8016-70B9E385E3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794726" y="-906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D0D3E7A-8DF6-4A78-A03C-86AD697468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7088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Chart, scatter chart&#10;&#10;Description automatically generated">
            <a:extLst>
              <a:ext uri="{FF2B5EF4-FFF2-40B4-BE49-F238E27FC236}">
                <a16:creationId xmlns:a16="http://schemas.microsoft.com/office/drawing/2014/main" id="{FF1C07A4-4397-CD96-139A-A08BD15AF7BA}"/>
              </a:ext>
            </a:extLst>
          </p:cNvPr>
          <p:cNvPicPr>
            <a:picLocks noChangeAspect="1"/>
          </p:cNvPicPr>
          <p:nvPr/>
        </p:nvPicPr>
        <p:blipFill>
          <a:blip r:embed="rId3"/>
          <a:stretch>
            <a:fillRect/>
          </a:stretch>
        </p:blipFill>
        <p:spPr>
          <a:xfrm>
            <a:off x="5316944" y="1622345"/>
            <a:ext cx="5548938" cy="4369788"/>
          </a:xfrm>
          <a:prstGeom prst="rect">
            <a:avLst/>
          </a:prstGeom>
        </p:spPr>
      </p:pic>
      <p:sp>
        <p:nvSpPr>
          <p:cNvPr id="6" name="TextBox 5">
            <a:extLst>
              <a:ext uri="{FF2B5EF4-FFF2-40B4-BE49-F238E27FC236}">
                <a16:creationId xmlns:a16="http://schemas.microsoft.com/office/drawing/2014/main" id="{A9EFBFD7-BCB8-0CA2-262B-D57EBE376EFE}"/>
              </a:ext>
            </a:extLst>
          </p:cNvPr>
          <p:cNvSpPr txBox="1"/>
          <p:nvPr/>
        </p:nvSpPr>
        <p:spPr>
          <a:xfrm>
            <a:off x="6443663" y="720435"/>
            <a:ext cx="2971800" cy="369332"/>
          </a:xfrm>
          <a:prstGeom prst="rect">
            <a:avLst/>
          </a:prstGeom>
          <a:noFill/>
        </p:spPr>
        <p:txBody>
          <a:bodyPr wrap="square" rtlCol="0">
            <a:spAutoFit/>
          </a:bodyPr>
          <a:lstStyle/>
          <a:p>
            <a:pPr algn="ctr"/>
            <a:r>
              <a:rPr lang="en-US" dirty="0"/>
              <a:t>r = 0.06</a:t>
            </a:r>
          </a:p>
        </p:txBody>
      </p:sp>
    </p:spTree>
    <p:extLst>
      <p:ext uri="{BB962C8B-B14F-4D97-AF65-F5344CB8AC3E}">
        <p14:creationId xmlns:p14="http://schemas.microsoft.com/office/powerpoint/2010/main" val="4034218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7"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900" decel="100000" fill="hold"/>
                                        <p:tgtEl>
                                          <p:spTgt spid="5"/>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55" presetClass="entr" presetSubtype="0" fill="hold" grpId="0" nodeType="clickEffect">
                                  <p:stCondLst>
                                    <p:cond delay="0"/>
                                  </p:stCondLst>
                                  <p:childTnLst>
                                    <p:set>
                                      <p:cBhvr>
                                        <p:cTn id="19" dur="1" fill="hold">
                                          <p:stCondLst>
                                            <p:cond delay="0"/>
                                          </p:stCondLst>
                                        </p:cTn>
                                        <p:tgtEl>
                                          <p:spTgt spid="9">
                                            <p:txEl>
                                              <p:pRg st="0" end="0"/>
                                            </p:txEl>
                                          </p:spTgt>
                                        </p:tgtEl>
                                        <p:attrNameLst>
                                          <p:attrName>style.visibility</p:attrName>
                                        </p:attrNameLst>
                                      </p:cBhvr>
                                      <p:to>
                                        <p:strVal val="visible"/>
                                      </p:to>
                                    </p:set>
                                    <p:anim calcmode="lin" valueType="num">
                                      <p:cBhvr>
                                        <p:cTn id="20" dur="1000" fill="hold"/>
                                        <p:tgtEl>
                                          <p:spTgt spid="9">
                                            <p:txEl>
                                              <p:pRg st="0" end="0"/>
                                            </p:txEl>
                                          </p:spTgt>
                                        </p:tgtEl>
                                        <p:attrNameLst>
                                          <p:attrName>ppt_w</p:attrName>
                                        </p:attrNameLst>
                                      </p:cBhvr>
                                      <p:tavLst>
                                        <p:tav tm="0">
                                          <p:val>
                                            <p:strVal val="#ppt_w*0.70"/>
                                          </p:val>
                                        </p:tav>
                                        <p:tav tm="100000">
                                          <p:val>
                                            <p:strVal val="#ppt_w"/>
                                          </p:val>
                                        </p:tav>
                                      </p:tavLst>
                                    </p:anim>
                                    <p:anim calcmode="lin" valueType="num">
                                      <p:cBhvr>
                                        <p:cTn id="21" dur="1000" fill="hold"/>
                                        <p:tgtEl>
                                          <p:spTgt spid="9">
                                            <p:txEl>
                                              <p:pRg st="0" end="0"/>
                                            </p:txEl>
                                          </p:spTgt>
                                        </p:tgtEl>
                                        <p:attrNameLst>
                                          <p:attrName>ppt_h</p:attrName>
                                        </p:attrNameLst>
                                      </p:cBhvr>
                                      <p:tavLst>
                                        <p:tav tm="0">
                                          <p:val>
                                            <p:strVal val="#ppt_h"/>
                                          </p:val>
                                        </p:tav>
                                        <p:tav tm="100000">
                                          <p:val>
                                            <p:strVal val="#ppt_h"/>
                                          </p:val>
                                        </p:tav>
                                      </p:tavLst>
                                    </p:anim>
                                    <p:animEffect transition="in" filter="fade">
                                      <p:cBhvr>
                                        <p:cTn id="22" dur="1000"/>
                                        <p:tgtEl>
                                          <p:spTgt spid="9">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dissolve">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mph" presetSubtype="2" fill="hold" nodeType="clickEffect">
                                  <p:stCondLst>
                                    <p:cond delay="0"/>
                                  </p:stCondLst>
                                  <p:childTnLst>
                                    <p:animClr clrSpc="rgb" dir="cw">
                                      <p:cBhvr>
                                        <p:cTn id="31" dur="500" fill="hold"/>
                                        <p:tgtEl>
                                          <p:spTgt spid="6"/>
                                        </p:tgtEl>
                                        <p:attrNameLst>
                                          <p:attrName>fillcolor</p:attrName>
                                        </p:attrNameLst>
                                      </p:cBhvr>
                                      <p:to>
                                        <a:schemeClr val="hlink"/>
                                      </p:to>
                                    </p:animClr>
                                    <p:set>
                                      <p:cBhvr>
                                        <p:cTn id="32" dur="500" fill="hold"/>
                                        <p:tgtEl>
                                          <p:spTgt spid="6"/>
                                        </p:tgtEl>
                                        <p:attrNameLst>
                                          <p:attrName>fill.type</p:attrName>
                                        </p:attrNameLst>
                                      </p:cBhvr>
                                      <p:to>
                                        <p:strVal val="solid"/>
                                      </p:to>
                                    </p:set>
                                    <p:set>
                                      <p:cBhvr>
                                        <p:cTn id="33" dur="500" fill="hold"/>
                                        <p:tgtEl>
                                          <p:spTgt spid="6"/>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E192E3E-68A9-4F36-936C-1C8D0B9EF1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98D6E90-577B-4973-B60A-2700290E68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63AB01-2FE9-5243-21A0-1D0E8EEFCB8C}"/>
              </a:ext>
            </a:extLst>
          </p:cNvPr>
          <p:cNvSpPr>
            <a:spLocks noGrp="1"/>
          </p:cNvSpPr>
          <p:nvPr>
            <p:ph type="title"/>
          </p:nvPr>
        </p:nvSpPr>
        <p:spPr>
          <a:xfrm>
            <a:off x="1084728" y="1597961"/>
            <a:ext cx="2628969" cy="1030939"/>
          </a:xfrm>
        </p:spPr>
        <p:txBody>
          <a:bodyPr vert="horz" lIns="91440" tIns="45720" rIns="91440" bIns="45720" rtlCol="0" anchor="t">
            <a:normAutofit/>
          </a:bodyPr>
          <a:lstStyle/>
          <a:p>
            <a:r>
              <a:rPr lang="en-US" sz="2400" dirty="0"/>
              <a:t>Stream time and Follower Gain</a:t>
            </a:r>
          </a:p>
        </p:txBody>
      </p:sp>
      <p:sp>
        <p:nvSpPr>
          <p:cNvPr id="14" name="Freeform: Shape 13">
            <a:extLst>
              <a:ext uri="{FF2B5EF4-FFF2-40B4-BE49-F238E27FC236}">
                <a16:creationId xmlns:a16="http://schemas.microsoft.com/office/drawing/2014/main" id="{3FA95682-BEE6-4B33-BA34-7E7BE4978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Chart, scatter chart&#10;&#10;Description automatically generated">
            <a:extLst>
              <a:ext uri="{FF2B5EF4-FFF2-40B4-BE49-F238E27FC236}">
                <a16:creationId xmlns:a16="http://schemas.microsoft.com/office/drawing/2014/main" id="{59C168C4-2375-BA57-B77C-0F19A72ED8C8}"/>
              </a:ext>
            </a:extLst>
          </p:cNvPr>
          <p:cNvPicPr>
            <a:picLocks noGrp="1" noChangeAspect="1"/>
          </p:cNvPicPr>
          <p:nvPr>
            <p:ph idx="1"/>
          </p:nvPr>
        </p:nvPicPr>
        <p:blipFill>
          <a:blip r:embed="rId3"/>
          <a:stretch>
            <a:fillRect/>
          </a:stretch>
        </p:blipFill>
        <p:spPr>
          <a:xfrm>
            <a:off x="4607783" y="914199"/>
            <a:ext cx="6318489" cy="4975810"/>
          </a:xfrm>
          <a:prstGeom prst="rect">
            <a:avLst/>
          </a:prstGeom>
        </p:spPr>
      </p:pic>
      <p:sp>
        <p:nvSpPr>
          <p:cNvPr id="6" name="TextBox 5">
            <a:extLst>
              <a:ext uri="{FF2B5EF4-FFF2-40B4-BE49-F238E27FC236}">
                <a16:creationId xmlns:a16="http://schemas.microsoft.com/office/drawing/2014/main" id="{EE0ADB1F-B781-B979-9ED5-73D96413F00C}"/>
              </a:ext>
            </a:extLst>
          </p:cNvPr>
          <p:cNvSpPr txBox="1"/>
          <p:nvPr/>
        </p:nvSpPr>
        <p:spPr>
          <a:xfrm>
            <a:off x="1084728" y="2743200"/>
            <a:ext cx="2744322" cy="1200329"/>
          </a:xfrm>
          <a:prstGeom prst="rect">
            <a:avLst/>
          </a:prstGeom>
          <a:noFill/>
        </p:spPr>
        <p:txBody>
          <a:bodyPr wrap="square" rtlCol="0">
            <a:spAutoFit/>
          </a:bodyPr>
          <a:lstStyle/>
          <a:p>
            <a:pPr marL="285750" indent="-285750">
              <a:buFont typeface="Arial" panose="020B0604020202020204" pitchFamily="34" charset="0"/>
              <a:buChar char="•"/>
            </a:pPr>
            <a:r>
              <a:rPr lang="en-US" dirty="0"/>
              <a:t>This is inversely related </a:t>
            </a:r>
          </a:p>
          <a:p>
            <a:pPr marL="285750" indent="-285750">
              <a:buFont typeface="Arial" panose="020B0604020202020204" pitchFamily="34" charset="0"/>
              <a:buChar char="•"/>
            </a:pPr>
            <a:r>
              <a:rPr lang="en-US" dirty="0"/>
              <a:t>Not strong enough relation</a:t>
            </a:r>
          </a:p>
        </p:txBody>
      </p:sp>
      <p:sp>
        <p:nvSpPr>
          <p:cNvPr id="7" name="TextBox 6">
            <a:extLst>
              <a:ext uri="{FF2B5EF4-FFF2-40B4-BE49-F238E27FC236}">
                <a16:creationId xmlns:a16="http://schemas.microsoft.com/office/drawing/2014/main" id="{F44EF724-AA23-E6E8-7EEE-F2D80C1D246D}"/>
              </a:ext>
            </a:extLst>
          </p:cNvPr>
          <p:cNvSpPr txBox="1"/>
          <p:nvPr/>
        </p:nvSpPr>
        <p:spPr>
          <a:xfrm>
            <a:off x="6586538" y="414338"/>
            <a:ext cx="2914650" cy="369332"/>
          </a:xfrm>
          <a:prstGeom prst="rect">
            <a:avLst/>
          </a:prstGeom>
          <a:noFill/>
        </p:spPr>
        <p:txBody>
          <a:bodyPr wrap="square" rtlCol="0">
            <a:spAutoFit/>
          </a:bodyPr>
          <a:lstStyle/>
          <a:p>
            <a:pPr algn="ctr"/>
            <a:r>
              <a:rPr lang="en-US" b="1" i="1" dirty="0"/>
              <a:t>r = -0.16</a:t>
            </a:r>
          </a:p>
        </p:txBody>
      </p:sp>
    </p:spTree>
    <p:extLst>
      <p:ext uri="{BB962C8B-B14F-4D97-AF65-F5344CB8AC3E}">
        <p14:creationId xmlns:p14="http://schemas.microsoft.com/office/powerpoint/2010/main" val="440551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blinds(horizontal)">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ppt_x"/>
                                          </p:val>
                                        </p:tav>
                                        <p:tav tm="100000">
                                          <p:val>
                                            <p:strVal val="#ppt_x"/>
                                          </p:val>
                                        </p:tav>
                                      </p:tavLst>
                                    </p:anim>
                                    <p:anim calcmode="lin" valueType="num">
                                      <p:cBhvr additive="base">
                                        <p:cTn id="2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 presetClass="emph" presetSubtype="2" fill="hold" nodeType="clickEffect">
                                  <p:stCondLst>
                                    <p:cond delay="0"/>
                                  </p:stCondLst>
                                  <p:childTnLst>
                                    <p:animClr clrSpc="rgb" dir="cw">
                                      <p:cBhvr>
                                        <p:cTn id="27" dur="500" fill="hold"/>
                                        <p:tgtEl>
                                          <p:spTgt spid="7"/>
                                        </p:tgtEl>
                                        <p:attrNameLst>
                                          <p:attrName>fillcolor</p:attrName>
                                        </p:attrNameLst>
                                      </p:cBhvr>
                                      <p:to>
                                        <a:schemeClr val="hlink"/>
                                      </p:to>
                                    </p:animClr>
                                    <p:set>
                                      <p:cBhvr>
                                        <p:cTn id="28" dur="500" fill="hold"/>
                                        <p:tgtEl>
                                          <p:spTgt spid="7"/>
                                        </p:tgtEl>
                                        <p:attrNameLst>
                                          <p:attrName>fill.type</p:attrName>
                                        </p:attrNameLst>
                                      </p:cBhvr>
                                      <p:to>
                                        <p:strVal val="solid"/>
                                      </p:to>
                                    </p:set>
                                    <p:set>
                                      <p:cBhvr>
                                        <p:cTn id="29" dur="500" fill="hold"/>
                                        <p:tgtEl>
                                          <p:spTgt spid="7"/>
                                        </p:tgtEl>
                                        <p:attrNameLst>
                                          <p:attrName>fill.on</p:attrName>
                                        </p:attrNameLst>
                                      </p:cBhvr>
                                      <p:to>
                                        <p:strVal val="true"/>
                                      </p:to>
                                    </p:se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nodeType="clickEffect">
                                  <p:stCondLst>
                                    <p:cond delay="0"/>
                                  </p:stCondLst>
                                  <p:childTnLst>
                                    <p:set>
                                      <p:cBhvr>
                                        <p:cTn id="33" dur="1" fill="hold">
                                          <p:stCondLst>
                                            <p:cond delay="0"/>
                                          </p:stCondLst>
                                        </p:cTn>
                                        <p:tgtEl>
                                          <p:spTgt spid="6">
                                            <p:txEl>
                                              <p:pRg st="1" end="1"/>
                                            </p:txEl>
                                          </p:spTgt>
                                        </p:tgtEl>
                                        <p:attrNameLst>
                                          <p:attrName>style.visibility</p:attrName>
                                        </p:attrNameLst>
                                      </p:cBhvr>
                                      <p:to>
                                        <p:strVal val="visible"/>
                                      </p:to>
                                    </p:set>
                                    <p:animEffect transition="in" filter="blinds(horizontal)">
                                      <p:cBhvr>
                                        <p:cTn id="34"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E192E3E-68A9-4F36-936C-1C8D0B9EF1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98D6E90-577B-4973-B60A-2700290E68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2C24C2-059B-07CB-F20F-925B65DE2DDB}"/>
              </a:ext>
            </a:extLst>
          </p:cNvPr>
          <p:cNvSpPr>
            <a:spLocks noGrp="1"/>
          </p:cNvSpPr>
          <p:nvPr>
            <p:ph type="title"/>
          </p:nvPr>
        </p:nvSpPr>
        <p:spPr>
          <a:xfrm>
            <a:off x="1084728" y="1597961"/>
            <a:ext cx="2628969" cy="1200329"/>
          </a:xfrm>
        </p:spPr>
        <p:txBody>
          <a:bodyPr vert="horz" lIns="91440" tIns="45720" rIns="91440" bIns="45720" rtlCol="0" anchor="t">
            <a:normAutofit/>
          </a:bodyPr>
          <a:lstStyle/>
          <a:p>
            <a:r>
              <a:rPr lang="en-US" sz="2400" dirty="0"/>
              <a:t>Followers gain to viewer gain</a:t>
            </a:r>
          </a:p>
        </p:txBody>
      </p:sp>
      <p:sp>
        <p:nvSpPr>
          <p:cNvPr id="14" name="Freeform: Shape 13">
            <a:extLst>
              <a:ext uri="{FF2B5EF4-FFF2-40B4-BE49-F238E27FC236}">
                <a16:creationId xmlns:a16="http://schemas.microsoft.com/office/drawing/2014/main" id="{3FA95682-BEE6-4B33-BA34-7E7BE4978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Chart, scatter chart&#10;&#10;Description automatically generated">
            <a:extLst>
              <a:ext uri="{FF2B5EF4-FFF2-40B4-BE49-F238E27FC236}">
                <a16:creationId xmlns:a16="http://schemas.microsoft.com/office/drawing/2014/main" id="{4666A7F3-0835-B158-2842-16AE8799A1D1}"/>
              </a:ext>
            </a:extLst>
          </p:cNvPr>
          <p:cNvPicPr>
            <a:picLocks noGrp="1" noChangeAspect="1"/>
          </p:cNvPicPr>
          <p:nvPr>
            <p:ph idx="1"/>
          </p:nvPr>
        </p:nvPicPr>
        <p:blipFill>
          <a:blip r:embed="rId3"/>
          <a:stretch>
            <a:fillRect/>
          </a:stretch>
        </p:blipFill>
        <p:spPr>
          <a:xfrm>
            <a:off x="4617780" y="914199"/>
            <a:ext cx="6298495" cy="4975810"/>
          </a:xfrm>
          <a:prstGeom prst="rect">
            <a:avLst/>
          </a:prstGeom>
        </p:spPr>
      </p:pic>
      <p:sp>
        <p:nvSpPr>
          <p:cNvPr id="6" name="TextBox 5">
            <a:extLst>
              <a:ext uri="{FF2B5EF4-FFF2-40B4-BE49-F238E27FC236}">
                <a16:creationId xmlns:a16="http://schemas.microsoft.com/office/drawing/2014/main" id="{00DE9DEF-477B-0A44-E68F-8DB5C630F576}"/>
              </a:ext>
            </a:extLst>
          </p:cNvPr>
          <p:cNvSpPr txBox="1"/>
          <p:nvPr/>
        </p:nvSpPr>
        <p:spPr>
          <a:xfrm>
            <a:off x="1084728" y="2814638"/>
            <a:ext cx="2628969" cy="1200329"/>
          </a:xfrm>
          <a:prstGeom prst="rect">
            <a:avLst/>
          </a:prstGeom>
          <a:noFill/>
        </p:spPr>
        <p:txBody>
          <a:bodyPr wrap="square" rtlCol="0">
            <a:spAutoFit/>
          </a:bodyPr>
          <a:lstStyle/>
          <a:p>
            <a:pPr marL="285750" indent="-285750">
              <a:buFont typeface="Arial" panose="020B0604020202020204" pitchFamily="34" charset="0"/>
              <a:buChar char="•"/>
            </a:pPr>
            <a:r>
              <a:rPr lang="en-US" dirty="0"/>
              <a:t>These to factors, although both define growth are not as correlated </a:t>
            </a:r>
          </a:p>
        </p:txBody>
      </p:sp>
      <p:sp>
        <p:nvSpPr>
          <p:cNvPr id="7" name="TextBox 6">
            <a:extLst>
              <a:ext uri="{FF2B5EF4-FFF2-40B4-BE49-F238E27FC236}">
                <a16:creationId xmlns:a16="http://schemas.microsoft.com/office/drawing/2014/main" id="{C5F0EE26-0697-6B9D-3CD6-80508FB71229}"/>
              </a:ext>
            </a:extLst>
          </p:cNvPr>
          <p:cNvSpPr txBox="1"/>
          <p:nvPr/>
        </p:nvSpPr>
        <p:spPr>
          <a:xfrm>
            <a:off x="6843713" y="357188"/>
            <a:ext cx="2771775" cy="369332"/>
          </a:xfrm>
          <a:prstGeom prst="rect">
            <a:avLst/>
          </a:prstGeom>
          <a:noFill/>
        </p:spPr>
        <p:txBody>
          <a:bodyPr wrap="square" rtlCol="0">
            <a:spAutoFit/>
          </a:bodyPr>
          <a:lstStyle/>
          <a:p>
            <a:pPr algn="ctr"/>
            <a:r>
              <a:rPr lang="en-US" b="1" i="1" dirty="0"/>
              <a:t>r = 0.24</a:t>
            </a:r>
          </a:p>
        </p:txBody>
      </p:sp>
    </p:spTree>
    <p:extLst>
      <p:ext uri="{BB962C8B-B14F-4D97-AF65-F5344CB8AC3E}">
        <p14:creationId xmlns:p14="http://schemas.microsoft.com/office/powerpoint/2010/main" val="1246990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ppt_x"/>
                                          </p:val>
                                        </p:tav>
                                        <p:tav tm="100000">
                                          <p:val>
                                            <p:strVal val="#ppt_x"/>
                                          </p:val>
                                        </p:tav>
                                      </p:tavLst>
                                    </p:anim>
                                    <p:anim calcmode="lin" valueType="num">
                                      <p:cBhvr additive="base">
                                        <p:cTn id="2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 presetClass="emph" presetSubtype="2" fill="hold" nodeType="clickEffect">
                                  <p:stCondLst>
                                    <p:cond delay="0"/>
                                  </p:stCondLst>
                                  <p:childTnLst>
                                    <p:animClr clrSpc="rgb" dir="cw">
                                      <p:cBhvr>
                                        <p:cTn id="27" dur="500" fill="hold"/>
                                        <p:tgtEl>
                                          <p:spTgt spid="7"/>
                                        </p:tgtEl>
                                        <p:attrNameLst>
                                          <p:attrName>fillcolor</p:attrName>
                                        </p:attrNameLst>
                                      </p:cBhvr>
                                      <p:to>
                                        <a:schemeClr val="hlink"/>
                                      </p:to>
                                    </p:animClr>
                                    <p:set>
                                      <p:cBhvr>
                                        <p:cTn id="28" dur="500" fill="hold"/>
                                        <p:tgtEl>
                                          <p:spTgt spid="7"/>
                                        </p:tgtEl>
                                        <p:attrNameLst>
                                          <p:attrName>fill.type</p:attrName>
                                        </p:attrNameLst>
                                      </p:cBhvr>
                                      <p:to>
                                        <p:strVal val="solid"/>
                                      </p:to>
                                    </p:set>
                                    <p:set>
                                      <p:cBhvr>
                                        <p:cTn id="29" dur="500" fill="hold"/>
                                        <p:tgtEl>
                                          <p:spTgt spid="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2F658-6B4E-D9CD-DB72-077BF6297E10}"/>
              </a:ext>
            </a:extLst>
          </p:cNvPr>
          <p:cNvSpPr>
            <a:spLocks noGrp="1"/>
          </p:cNvSpPr>
          <p:nvPr>
            <p:ph type="title"/>
          </p:nvPr>
        </p:nvSpPr>
        <p:spPr>
          <a:xfrm>
            <a:off x="834473" y="2157412"/>
            <a:ext cx="9950103" cy="1507376"/>
          </a:xfrm>
        </p:spPr>
        <p:txBody>
          <a:bodyPr/>
          <a:lstStyle/>
          <a:p>
            <a:pPr algn="ctr"/>
            <a:r>
              <a:rPr lang="en-US" dirty="0"/>
              <a:t>Conclusion </a:t>
            </a:r>
          </a:p>
        </p:txBody>
      </p:sp>
      <p:sp>
        <p:nvSpPr>
          <p:cNvPr id="3" name="Content Placeholder 2">
            <a:extLst>
              <a:ext uri="{FF2B5EF4-FFF2-40B4-BE49-F238E27FC236}">
                <a16:creationId xmlns:a16="http://schemas.microsoft.com/office/drawing/2014/main" id="{8F12AE93-5160-3C06-D0DC-29ED83E07504}"/>
              </a:ext>
            </a:extLst>
          </p:cNvPr>
          <p:cNvSpPr>
            <a:spLocks noGrp="1"/>
          </p:cNvSpPr>
          <p:nvPr>
            <p:ph idx="1"/>
          </p:nvPr>
        </p:nvSpPr>
        <p:spPr>
          <a:xfrm>
            <a:off x="4657725" y="4700588"/>
            <a:ext cx="6369740" cy="1240242"/>
          </a:xfrm>
        </p:spPr>
        <p:txBody>
          <a:bodyPr/>
          <a:lstStyle/>
          <a:p>
            <a:endParaRPr lang="en-US" dirty="0"/>
          </a:p>
        </p:txBody>
      </p:sp>
    </p:spTree>
    <p:extLst>
      <p:ext uri="{BB962C8B-B14F-4D97-AF65-F5344CB8AC3E}">
        <p14:creationId xmlns:p14="http://schemas.microsoft.com/office/powerpoint/2010/main" val="7890164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A1766D0-745A-4921-A68E-56642A650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1B9EC6-125A-53A5-FE2C-11DEBA45958E}"/>
              </a:ext>
            </a:extLst>
          </p:cNvPr>
          <p:cNvSpPr>
            <a:spLocks noGrp="1"/>
          </p:cNvSpPr>
          <p:nvPr>
            <p:ph type="title"/>
          </p:nvPr>
        </p:nvSpPr>
        <p:spPr>
          <a:xfrm>
            <a:off x="1077364" y="720435"/>
            <a:ext cx="4140096" cy="1507375"/>
          </a:xfrm>
        </p:spPr>
        <p:txBody>
          <a:bodyPr>
            <a:normAutofit/>
          </a:bodyPr>
          <a:lstStyle/>
          <a:p>
            <a:endParaRPr lang="en-US" dirty="0"/>
          </a:p>
        </p:txBody>
      </p:sp>
      <p:sp>
        <p:nvSpPr>
          <p:cNvPr id="3" name="Content Placeholder 2">
            <a:extLst>
              <a:ext uri="{FF2B5EF4-FFF2-40B4-BE49-F238E27FC236}">
                <a16:creationId xmlns:a16="http://schemas.microsoft.com/office/drawing/2014/main" id="{42F62BFA-D8AA-A056-9B0C-CFA012FDAD58}"/>
              </a:ext>
            </a:extLst>
          </p:cNvPr>
          <p:cNvSpPr>
            <a:spLocks noGrp="1"/>
          </p:cNvSpPr>
          <p:nvPr>
            <p:ph idx="1"/>
          </p:nvPr>
        </p:nvSpPr>
        <p:spPr>
          <a:xfrm>
            <a:off x="1077364" y="2427316"/>
            <a:ext cx="4140096" cy="3513514"/>
          </a:xfrm>
        </p:spPr>
        <p:txBody>
          <a:bodyPr>
            <a:normAutofit/>
          </a:bodyPr>
          <a:lstStyle/>
          <a:p>
            <a:r>
              <a:rPr lang="en-US" dirty="0"/>
              <a:t>The watch time of a channel is related to the growth of a channel </a:t>
            </a:r>
          </a:p>
          <a:p>
            <a:r>
              <a:rPr lang="en-US" dirty="0"/>
              <a:t>An increase in the retention of viewers is likely to come with growth in your channel</a:t>
            </a:r>
          </a:p>
          <a:p>
            <a:r>
              <a:rPr lang="en-US" dirty="0"/>
              <a:t>More followers does not necessarily mean more viewers </a:t>
            </a:r>
          </a:p>
        </p:txBody>
      </p:sp>
      <p:sp>
        <p:nvSpPr>
          <p:cNvPr id="12" name="Freeform: Shape 11">
            <a:extLst>
              <a:ext uri="{FF2B5EF4-FFF2-40B4-BE49-F238E27FC236}">
                <a16:creationId xmlns:a16="http://schemas.microsoft.com/office/drawing/2014/main" id="{583F1E3F-D7BF-4DB5-8016-70B9E385E3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794726" y="-906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D0D3E7A-8DF6-4A78-A03C-86AD697468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7088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Chart, scatter chart&#10;&#10;Description automatically generated">
            <a:extLst>
              <a:ext uri="{FF2B5EF4-FFF2-40B4-BE49-F238E27FC236}">
                <a16:creationId xmlns:a16="http://schemas.microsoft.com/office/drawing/2014/main" id="{19252108-DA64-A613-B3E1-CB11183CF3CF}"/>
              </a:ext>
            </a:extLst>
          </p:cNvPr>
          <p:cNvPicPr>
            <a:picLocks noChangeAspect="1"/>
          </p:cNvPicPr>
          <p:nvPr/>
        </p:nvPicPr>
        <p:blipFill>
          <a:blip r:embed="rId3"/>
          <a:stretch>
            <a:fillRect/>
          </a:stretch>
        </p:blipFill>
        <p:spPr>
          <a:xfrm>
            <a:off x="5872164" y="1314031"/>
            <a:ext cx="5063162" cy="4012553"/>
          </a:xfrm>
          <a:prstGeom prst="rect">
            <a:avLst/>
          </a:prstGeom>
        </p:spPr>
      </p:pic>
    </p:spTree>
    <p:extLst>
      <p:ext uri="{BB962C8B-B14F-4D97-AF65-F5344CB8AC3E}">
        <p14:creationId xmlns:p14="http://schemas.microsoft.com/office/powerpoint/2010/main" val="19404934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strips(downLeft)">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strips(downLeft)">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8" presetClass="entr" presetSubtype="12"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strips(downLeft)">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C1E42-3A4F-E14E-7792-4F0436C017C8}"/>
              </a:ext>
            </a:extLst>
          </p:cNvPr>
          <p:cNvSpPr>
            <a:spLocks noGrp="1"/>
          </p:cNvSpPr>
          <p:nvPr>
            <p:ph type="title"/>
          </p:nvPr>
        </p:nvSpPr>
        <p:spPr>
          <a:xfrm>
            <a:off x="1077361" y="2427316"/>
            <a:ext cx="9950103" cy="1507376"/>
          </a:xfrm>
        </p:spPr>
        <p:txBody>
          <a:bodyPr/>
          <a:lstStyle/>
          <a:p>
            <a:pPr algn="ctr"/>
            <a:r>
              <a:rPr lang="en-US" dirty="0"/>
              <a:t>Questions ?</a:t>
            </a:r>
          </a:p>
        </p:txBody>
      </p:sp>
      <p:sp>
        <p:nvSpPr>
          <p:cNvPr id="3" name="Content Placeholder 2">
            <a:extLst>
              <a:ext uri="{FF2B5EF4-FFF2-40B4-BE49-F238E27FC236}">
                <a16:creationId xmlns:a16="http://schemas.microsoft.com/office/drawing/2014/main" id="{2F67A0B3-A4A9-FB6D-E6FC-399118781147}"/>
              </a:ext>
            </a:extLst>
          </p:cNvPr>
          <p:cNvSpPr>
            <a:spLocks noGrp="1"/>
          </p:cNvSpPr>
          <p:nvPr>
            <p:ph idx="1"/>
          </p:nvPr>
        </p:nvSpPr>
        <p:spPr>
          <a:xfrm>
            <a:off x="5700713" y="5657850"/>
            <a:ext cx="5326752" cy="282980"/>
          </a:xfrm>
        </p:spPr>
        <p:txBody>
          <a:bodyPr>
            <a:normAutofit fontScale="62500" lnSpcReduction="20000"/>
          </a:bodyPr>
          <a:lstStyle/>
          <a:p>
            <a:endParaRPr lang="en-US" dirty="0"/>
          </a:p>
        </p:txBody>
      </p:sp>
    </p:spTree>
    <p:extLst>
      <p:ext uri="{BB962C8B-B14F-4D97-AF65-F5344CB8AC3E}">
        <p14:creationId xmlns:p14="http://schemas.microsoft.com/office/powerpoint/2010/main" val="36010636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844CE-2918-7037-35DB-16CC9A506132}"/>
              </a:ext>
            </a:extLst>
          </p:cNvPr>
          <p:cNvSpPr>
            <a:spLocks noGrp="1"/>
          </p:cNvSpPr>
          <p:nvPr>
            <p:ph type="title"/>
          </p:nvPr>
        </p:nvSpPr>
        <p:spPr>
          <a:xfrm>
            <a:off x="1277387" y="2263484"/>
            <a:ext cx="9950103" cy="1507376"/>
          </a:xfrm>
        </p:spPr>
        <p:txBody>
          <a:bodyPr/>
          <a:lstStyle/>
          <a:p>
            <a:pPr algn="ctr"/>
            <a:r>
              <a:rPr lang="en-US" dirty="0"/>
              <a:t>Appendix</a:t>
            </a:r>
          </a:p>
        </p:txBody>
      </p:sp>
      <p:sp>
        <p:nvSpPr>
          <p:cNvPr id="3" name="Content Placeholder 2">
            <a:extLst>
              <a:ext uri="{FF2B5EF4-FFF2-40B4-BE49-F238E27FC236}">
                <a16:creationId xmlns:a16="http://schemas.microsoft.com/office/drawing/2014/main" id="{CAF2D782-3CA5-FC2B-6C23-3ADDDC0A2D8E}"/>
              </a:ext>
            </a:extLst>
          </p:cNvPr>
          <p:cNvSpPr>
            <a:spLocks noGrp="1"/>
          </p:cNvSpPr>
          <p:nvPr>
            <p:ph idx="1"/>
          </p:nvPr>
        </p:nvSpPr>
        <p:spPr>
          <a:xfrm>
            <a:off x="6786563" y="5014912"/>
            <a:ext cx="4240902" cy="925917"/>
          </a:xfrm>
        </p:spPr>
        <p:txBody>
          <a:bodyPr/>
          <a:lstStyle/>
          <a:p>
            <a:endParaRPr lang="en-US" dirty="0"/>
          </a:p>
        </p:txBody>
      </p:sp>
    </p:spTree>
    <p:extLst>
      <p:ext uri="{BB962C8B-B14F-4D97-AF65-F5344CB8AC3E}">
        <p14:creationId xmlns:p14="http://schemas.microsoft.com/office/powerpoint/2010/main" val="4766075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17">
            <a:extLst>
              <a:ext uri="{FF2B5EF4-FFF2-40B4-BE49-F238E27FC236}">
                <a16:creationId xmlns:a16="http://schemas.microsoft.com/office/drawing/2014/main" id="{DA1766D0-745A-4921-A68E-56642A650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39C20B-ED97-458E-1139-E93414E154E0}"/>
              </a:ext>
            </a:extLst>
          </p:cNvPr>
          <p:cNvSpPr>
            <a:spLocks noGrp="1"/>
          </p:cNvSpPr>
          <p:nvPr>
            <p:ph type="title"/>
          </p:nvPr>
        </p:nvSpPr>
        <p:spPr>
          <a:xfrm>
            <a:off x="671888" y="338121"/>
            <a:ext cx="4259624" cy="1507375"/>
          </a:xfrm>
        </p:spPr>
        <p:txBody>
          <a:bodyPr>
            <a:normAutofit/>
          </a:bodyPr>
          <a:lstStyle/>
          <a:p>
            <a:r>
              <a:rPr lang="en-US" dirty="0"/>
              <a:t>Insights </a:t>
            </a:r>
          </a:p>
        </p:txBody>
      </p:sp>
      <p:sp>
        <p:nvSpPr>
          <p:cNvPr id="33" name="Content Placeholder 14">
            <a:extLst>
              <a:ext uri="{FF2B5EF4-FFF2-40B4-BE49-F238E27FC236}">
                <a16:creationId xmlns:a16="http://schemas.microsoft.com/office/drawing/2014/main" id="{27C03585-10E4-1C26-9F5D-7011D20196F3}"/>
              </a:ext>
            </a:extLst>
          </p:cNvPr>
          <p:cNvSpPr>
            <a:spLocks noGrp="1"/>
          </p:cNvSpPr>
          <p:nvPr>
            <p:ph idx="1"/>
          </p:nvPr>
        </p:nvSpPr>
        <p:spPr>
          <a:xfrm>
            <a:off x="1077363" y="2427316"/>
            <a:ext cx="4259625" cy="3513514"/>
          </a:xfrm>
        </p:spPr>
        <p:txBody>
          <a:bodyPr>
            <a:normAutofit/>
          </a:bodyPr>
          <a:lstStyle/>
          <a:p>
            <a:endParaRPr lang="en-US"/>
          </a:p>
        </p:txBody>
      </p:sp>
      <p:pic>
        <p:nvPicPr>
          <p:cNvPr id="7" name="Picture 6" descr="A screenshot of a computer&#10;&#10;Description automatically generated with medium confidence">
            <a:extLst>
              <a:ext uri="{FF2B5EF4-FFF2-40B4-BE49-F238E27FC236}">
                <a16:creationId xmlns:a16="http://schemas.microsoft.com/office/drawing/2014/main" id="{D84A6BD2-BEA2-0BA4-527B-025DA7143AF0}"/>
              </a:ext>
            </a:extLst>
          </p:cNvPr>
          <p:cNvPicPr>
            <a:picLocks noChangeAspect="1"/>
          </p:cNvPicPr>
          <p:nvPr/>
        </p:nvPicPr>
        <p:blipFill>
          <a:blip r:embed="rId2"/>
          <a:stretch>
            <a:fillRect/>
          </a:stretch>
        </p:blipFill>
        <p:spPr>
          <a:xfrm>
            <a:off x="4921910" y="601972"/>
            <a:ext cx="2130735" cy="630395"/>
          </a:xfrm>
          <a:prstGeom prst="rect">
            <a:avLst/>
          </a:prstGeom>
        </p:spPr>
      </p:pic>
      <p:sp>
        <p:nvSpPr>
          <p:cNvPr id="34" name="Freeform: Shape 19">
            <a:extLst>
              <a:ext uri="{FF2B5EF4-FFF2-40B4-BE49-F238E27FC236}">
                <a16:creationId xmlns:a16="http://schemas.microsoft.com/office/drawing/2014/main" id="{583F1E3F-D7BF-4DB5-8016-70B9E385E3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794726" y="-906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9" name="Picture 8" descr="Table&#10;&#10;Description automatically generated">
            <a:extLst>
              <a:ext uri="{FF2B5EF4-FFF2-40B4-BE49-F238E27FC236}">
                <a16:creationId xmlns:a16="http://schemas.microsoft.com/office/drawing/2014/main" id="{CF3B4610-5BDD-77B5-4239-9E5E1B4C312F}"/>
              </a:ext>
            </a:extLst>
          </p:cNvPr>
          <p:cNvPicPr>
            <a:picLocks noChangeAspect="1"/>
          </p:cNvPicPr>
          <p:nvPr/>
        </p:nvPicPr>
        <p:blipFill>
          <a:blip r:embed="rId3"/>
          <a:stretch>
            <a:fillRect/>
          </a:stretch>
        </p:blipFill>
        <p:spPr>
          <a:xfrm>
            <a:off x="7795965" y="601972"/>
            <a:ext cx="2284504" cy="4191752"/>
          </a:xfrm>
          <a:prstGeom prst="rect">
            <a:avLst/>
          </a:prstGeom>
        </p:spPr>
      </p:pic>
      <p:pic>
        <p:nvPicPr>
          <p:cNvPr id="11" name="Picture 10" descr="Table&#10;&#10;Description automatically generated">
            <a:extLst>
              <a:ext uri="{FF2B5EF4-FFF2-40B4-BE49-F238E27FC236}">
                <a16:creationId xmlns:a16="http://schemas.microsoft.com/office/drawing/2014/main" id="{88BB2CDE-CFA8-7206-81F1-4624B28FCA0B}"/>
              </a:ext>
            </a:extLst>
          </p:cNvPr>
          <p:cNvPicPr>
            <a:picLocks noChangeAspect="1"/>
          </p:cNvPicPr>
          <p:nvPr/>
        </p:nvPicPr>
        <p:blipFill>
          <a:blip r:embed="rId4"/>
          <a:stretch>
            <a:fillRect/>
          </a:stretch>
        </p:blipFill>
        <p:spPr>
          <a:xfrm>
            <a:off x="671888" y="2111801"/>
            <a:ext cx="5835866" cy="4347719"/>
          </a:xfrm>
          <a:prstGeom prst="rect">
            <a:avLst/>
          </a:prstGeom>
        </p:spPr>
      </p:pic>
      <p:sp>
        <p:nvSpPr>
          <p:cNvPr id="35" name="Freeform: Shape 21">
            <a:extLst>
              <a:ext uri="{FF2B5EF4-FFF2-40B4-BE49-F238E27FC236}">
                <a16:creationId xmlns:a16="http://schemas.microsoft.com/office/drawing/2014/main" id="{DD0D3E7A-8DF6-4A78-A03C-86AD697468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64910"/>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Graphical user interface&#10;&#10;Description automatically generated with low confidence">
            <a:extLst>
              <a:ext uri="{FF2B5EF4-FFF2-40B4-BE49-F238E27FC236}">
                <a16:creationId xmlns:a16="http://schemas.microsoft.com/office/drawing/2014/main" id="{82831926-FD07-EB47-13CF-EA588434EA8C}"/>
              </a:ext>
            </a:extLst>
          </p:cNvPr>
          <p:cNvPicPr>
            <a:picLocks noChangeAspect="1"/>
          </p:cNvPicPr>
          <p:nvPr/>
        </p:nvPicPr>
        <p:blipFill>
          <a:blip r:embed="rId5"/>
          <a:stretch>
            <a:fillRect/>
          </a:stretch>
        </p:blipFill>
        <p:spPr>
          <a:xfrm>
            <a:off x="7515581" y="5459180"/>
            <a:ext cx="2130735" cy="630395"/>
          </a:xfrm>
          <a:prstGeom prst="rect">
            <a:avLst/>
          </a:prstGeom>
        </p:spPr>
      </p:pic>
    </p:spTree>
    <p:extLst>
      <p:ext uri="{BB962C8B-B14F-4D97-AF65-F5344CB8AC3E}">
        <p14:creationId xmlns:p14="http://schemas.microsoft.com/office/powerpoint/2010/main" val="30167169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445F7-D4CD-879C-88CD-4D828B15A09E}"/>
              </a:ext>
            </a:extLst>
          </p:cNvPr>
          <p:cNvSpPr>
            <a:spLocks noGrp="1"/>
          </p:cNvSpPr>
          <p:nvPr>
            <p:ph type="title"/>
          </p:nvPr>
        </p:nvSpPr>
        <p:spPr/>
        <p:txBody>
          <a:bodyPr/>
          <a:lstStyle/>
          <a:p>
            <a:r>
              <a:rPr lang="en-US" dirty="0"/>
              <a:t>Tools used for the project</a:t>
            </a:r>
          </a:p>
        </p:txBody>
      </p:sp>
      <p:sp>
        <p:nvSpPr>
          <p:cNvPr id="3" name="Content Placeholder 2">
            <a:extLst>
              <a:ext uri="{FF2B5EF4-FFF2-40B4-BE49-F238E27FC236}">
                <a16:creationId xmlns:a16="http://schemas.microsoft.com/office/drawing/2014/main" id="{3C3DD517-C3EF-D449-12D1-EE4C51BE7679}"/>
              </a:ext>
            </a:extLst>
          </p:cNvPr>
          <p:cNvSpPr>
            <a:spLocks noGrp="1"/>
          </p:cNvSpPr>
          <p:nvPr>
            <p:ph idx="1"/>
          </p:nvPr>
        </p:nvSpPr>
        <p:spPr/>
        <p:txBody>
          <a:bodyPr/>
          <a:lstStyle/>
          <a:p>
            <a:r>
              <a:rPr lang="en-US" dirty="0"/>
              <a:t>Microsoft Excel: used for cleaning, and EDA</a:t>
            </a:r>
          </a:p>
          <a:p>
            <a:r>
              <a:rPr lang="en-US" dirty="0"/>
              <a:t>Tableau: Used for data visualization </a:t>
            </a:r>
          </a:p>
          <a:p>
            <a:r>
              <a:rPr lang="en-US" dirty="0"/>
              <a:t>RStudio: Used to extract a sample of size 300 from the data set to be used in the visualizations </a:t>
            </a:r>
          </a:p>
          <a:p>
            <a:pPr marL="0" indent="0">
              <a:buNone/>
            </a:pPr>
            <a:endParaRPr lang="en-US" dirty="0"/>
          </a:p>
        </p:txBody>
      </p:sp>
    </p:spTree>
    <p:extLst>
      <p:ext uri="{BB962C8B-B14F-4D97-AF65-F5344CB8AC3E}">
        <p14:creationId xmlns:p14="http://schemas.microsoft.com/office/powerpoint/2010/main" val="3048667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BA267D3-CCC7-4260-8127-53F80B9979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9976CA-334F-6BEE-6825-9A651D4D4055}"/>
              </a:ext>
            </a:extLst>
          </p:cNvPr>
          <p:cNvSpPr>
            <a:spLocks noGrp="1"/>
          </p:cNvSpPr>
          <p:nvPr>
            <p:ph type="title"/>
          </p:nvPr>
        </p:nvSpPr>
        <p:spPr>
          <a:xfrm>
            <a:off x="1658955" y="1864659"/>
            <a:ext cx="9517988" cy="3128682"/>
          </a:xfrm>
        </p:spPr>
        <p:txBody>
          <a:bodyPr anchor="t">
            <a:normAutofit/>
          </a:bodyPr>
          <a:lstStyle/>
          <a:p>
            <a:pPr algn="ctr">
              <a:lnSpc>
                <a:spcPct val="100000"/>
              </a:lnSpc>
            </a:pPr>
            <a:br>
              <a:rPr lang="en-US" dirty="0"/>
            </a:br>
            <a:r>
              <a:rPr lang="en-US" dirty="0"/>
              <a:t>What factors are related to growth on twitch for top streamers</a:t>
            </a:r>
            <a:br>
              <a:rPr lang="en-US" dirty="0"/>
            </a:br>
            <a:endParaRPr lang="en-US" dirty="0"/>
          </a:p>
        </p:txBody>
      </p:sp>
      <p:sp>
        <p:nvSpPr>
          <p:cNvPr id="3" name="Content Placeholder 2">
            <a:extLst>
              <a:ext uri="{FF2B5EF4-FFF2-40B4-BE49-F238E27FC236}">
                <a16:creationId xmlns:a16="http://schemas.microsoft.com/office/drawing/2014/main" id="{B7C54AB8-F05D-51B3-0471-48A3978F50B7}"/>
              </a:ext>
            </a:extLst>
          </p:cNvPr>
          <p:cNvSpPr>
            <a:spLocks noGrp="1"/>
          </p:cNvSpPr>
          <p:nvPr>
            <p:ph idx="1"/>
          </p:nvPr>
        </p:nvSpPr>
        <p:spPr>
          <a:xfrm>
            <a:off x="9718157" y="3429000"/>
            <a:ext cx="1402455" cy="732575"/>
          </a:xfrm>
        </p:spPr>
        <p:txBody>
          <a:bodyPr>
            <a:normAutofit/>
          </a:bodyPr>
          <a:lstStyle/>
          <a:p>
            <a:pPr marL="0" indent="0">
              <a:buNone/>
            </a:pPr>
            <a:endParaRPr lang="en-US" dirty="0"/>
          </a:p>
        </p:txBody>
      </p:sp>
      <p:sp>
        <p:nvSpPr>
          <p:cNvPr id="10" name="Rectangle 9">
            <a:extLst>
              <a:ext uri="{FF2B5EF4-FFF2-40B4-BE49-F238E27FC236}">
                <a16:creationId xmlns:a16="http://schemas.microsoft.com/office/drawing/2014/main" id="{E221CB08-76F0-4C77-AA9B-6D57209384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5146188"/>
            <a:ext cx="3623149" cy="1715077"/>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6E9D3072-33D8-4A93-A3EC-7C79C02DB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899" y="5146191"/>
            <a:ext cx="1721799" cy="1701630"/>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ectangle 13">
            <a:extLst>
              <a:ext uri="{FF2B5EF4-FFF2-40B4-BE49-F238E27FC236}">
                <a16:creationId xmlns:a16="http://schemas.microsoft.com/office/drawing/2014/main" id="{031668EE-1091-4A2B-A85D-58D1B0D028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3623152" y="5146185"/>
            <a:ext cx="1715077" cy="171507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34">
            <a:extLst>
              <a:ext uri="{FF2B5EF4-FFF2-40B4-BE49-F238E27FC236}">
                <a16:creationId xmlns:a16="http://schemas.microsoft.com/office/drawing/2014/main" id="{DB90578B-9C73-4314-9DA2-6718A36FB4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3621087" y="5146183"/>
            <a:ext cx="1715079" cy="1715077"/>
          </a:xfrm>
          <a:custGeom>
            <a:avLst/>
            <a:gdLst>
              <a:gd name="connsiteX0" fmla="*/ 0 w 3484819"/>
              <a:gd name="connsiteY0" fmla="*/ 0 h 3430264"/>
              <a:gd name="connsiteX1" fmla="*/ 3484819 w 3484819"/>
              <a:gd name="connsiteY1" fmla="*/ 0 h 3430264"/>
              <a:gd name="connsiteX2" fmla="*/ 3484819 w 3484819"/>
              <a:gd name="connsiteY2" fmla="*/ 3430264 h 3430264"/>
              <a:gd name="connsiteX3" fmla="*/ 0 w 3484819"/>
              <a:gd name="connsiteY3" fmla="*/ 3430264 h 3430264"/>
              <a:gd name="connsiteX4" fmla="*/ 0 w 3484819"/>
              <a:gd name="connsiteY4" fmla="*/ 0 h 3430264"/>
              <a:gd name="connsiteX0" fmla="*/ 0 w 3484819"/>
              <a:gd name="connsiteY0" fmla="*/ 0 h 3430264"/>
              <a:gd name="connsiteX1" fmla="*/ 3484819 w 3484819"/>
              <a:gd name="connsiteY1" fmla="*/ 0 h 3430264"/>
              <a:gd name="connsiteX2" fmla="*/ 0 w 3484819"/>
              <a:gd name="connsiteY2" fmla="*/ 3430264 h 3430264"/>
              <a:gd name="connsiteX3" fmla="*/ 0 w 3484819"/>
              <a:gd name="connsiteY3" fmla="*/ 0 h 3430264"/>
            </a:gdLst>
            <a:ahLst/>
            <a:cxnLst>
              <a:cxn ang="0">
                <a:pos x="connsiteX0" y="connsiteY0"/>
              </a:cxn>
              <a:cxn ang="0">
                <a:pos x="connsiteX1" y="connsiteY1"/>
              </a:cxn>
              <a:cxn ang="0">
                <a:pos x="connsiteX2" y="connsiteY2"/>
              </a:cxn>
              <a:cxn ang="0">
                <a:pos x="connsiteX3" y="connsiteY3"/>
              </a:cxn>
            </a:cxnLst>
            <a:rect l="l" t="t" r="r" b="b"/>
            <a:pathLst>
              <a:path w="3484819" h="3430264">
                <a:moveTo>
                  <a:pt x="0" y="0"/>
                </a:moveTo>
                <a:lnTo>
                  <a:pt x="3484819" y="0"/>
                </a:lnTo>
                <a:lnTo>
                  <a:pt x="0" y="3430264"/>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89190391-F313-439F-B2BF-9F00E5AC2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336166" y="5146186"/>
            <a:ext cx="6861695" cy="171507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6CEB90DD-57D5-4A21-9E3B-612768755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7004" y="5107136"/>
            <a:ext cx="1750856" cy="1750864"/>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878808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25D3E-F593-1699-65EC-C9E93013B499}"/>
              </a:ext>
            </a:extLst>
          </p:cNvPr>
          <p:cNvSpPr>
            <a:spLocks noGrp="1"/>
          </p:cNvSpPr>
          <p:nvPr>
            <p:ph type="title"/>
          </p:nvPr>
        </p:nvSpPr>
        <p:spPr/>
        <p:txBody>
          <a:bodyPr/>
          <a:lstStyle/>
          <a:p>
            <a:r>
              <a:rPr lang="en-US" dirty="0"/>
              <a:t>Table of Content</a:t>
            </a:r>
          </a:p>
        </p:txBody>
      </p:sp>
      <p:sp>
        <p:nvSpPr>
          <p:cNvPr id="3" name="Content Placeholder 2">
            <a:extLst>
              <a:ext uri="{FF2B5EF4-FFF2-40B4-BE49-F238E27FC236}">
                <a16:creationId xmlns:a16="http://schemas.microsoft.com/office/drawing/2014/main" id="{919665AE-9C70-1C33-3A33-58405BDED3A3}"/>
              </a:ext>
            </a:extLst>
          </p:cNvPr>
          <p:cNvSpPr>
            <a:spLocks noGrp="1"/>
          </p:cNvSpPr>
          <p:nvPr>
            <p:ph idx="1"/>
          </p:nvPr>
        </p:nvSpPr>
        <p:spPr/>
        <p:txBody>
          <a:bodyPr/>
          <a:lstStyle/>
          <a:p>
            <a:r>
              <a:rPr lang="en-US" dirty="0"/>
              <a:t>Understanding the data set</a:t>
            </a:r>
          </a:p>
          <a:p>
            <a:r>
              <a:rPr lang="en-US" dirty="0"/>
              <a:t>Initial assumptions </a:t>
            </a:r>
          </a:p>
          <a:p>
            <a:r>
              <a:rPr lang="en-US" dirty="0"/>
              <a:t>Analysis Findings </a:t>
            </a:r>
          </a:p>
          <a:p>
            <a:r>
              <a:rPr lang="en-US" dirty="0"/>
              <a:t>Conclusion </a:t>
            </a:r>
          </a:p>
          <a:p>
            <a:r>
              <a:rPr lang="en-US" dirty="0"/>
              <a:t>Appendix </a:t>
            </a:r>
          </a:p>
        </p:txBody>
      </p:sp>
    </p:spTree>
    <p:extLst>
      <p:ext uri="{BB962C8B-B14F-4D97-AF65-F5344CB8AC3E}">
        <p14:creationId xmlns:p14="http://schemas.microsoft.com/office/powerpoint/2010/main" val="4199919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BDE3C-545B-35DB-879D-083A60B849E0}"/>
              </a:ext>
            </a:extLst>
          </p:cNvPr>
          <p:cNvSpPr>
            <a:spLocks noGrp="1"/>
          </p:cNvSpPr>
          <p:nvPr>
            <p:ph type="title"/>
          </p:nvPr>
        </p:nvSpPr>
        <p:spPr/>
        <p:txBody>
          <a:bodyPr/>
          <a:lstStyle/>
          <a:p>
            <a:r>
              <a:rPr lang="en-US" dirty="0"/>
              <a:t>Understanding the Data Set</a:t>
            </a:r>
          </a:p>
        </p:txBody>
      </p:sp>
      <p:sp>
        <p:nvSpPr>
          <p:cNvPr id="3" name="Content Placeholder 2">
            <a:extLst>
              <a:ext uri="{FF2B5EF4-FFF2-40B4-BE49-F238E27FC236}">
                <a16:creationId xmlns:a16="http://schemas.microsoft.com/office/drawing/2014/main" id="{E8D5BC85-9A57-93E1-1B67-D158D56E7140}"/>
              </a:ext>
            </a:extLst>
          </p:cNvPr>
          <p:cNvSpPr>
            <a:spLocks noGrp="1"/>
          </p:cNvSpPr>
          <p:nvPr>
            <p:ph idx="1"/>
          </p:nvPr>
        </p:nvSpPr>
        <p:spPr/>
        <p:txBody>
          <a:bodyPr/>
          <a:lstStyle/>
          <a:p>
            <a:r>
              <a:rPr lang="en-US" dirty="0"/>
              <a:t>From Kaggle</a:t>
            </a:r>
          </a:p>
          <a:p>
            <a:r>
              <a:rPr lang="en-US" dirty="0"/>
              <a:t> By user </a:t>
            </a:r>
            <a:r>
              <a:rPr lang="en-CA" dirty="0">
                <a:hlinkClick r:id="rId3"/>
              </a:rPr>
              <a:t>@Ayush</a:t>
            </a:r>
            <a:r>
              <a:rPr lang="en-CA" dirty="0"/>
              <a:t>Mishra in 2021</a:t>
            </a:r>
          </a:p>
          <a:p>
            <a:r>
              <a:rPr lang="en-CA" dirty="0"/>
              <a:t>Top 1000 from the past year (2020)</a:t>
            </a:r>
          </a:p>
          <a:p>
            <a:r>
              <a:rPr lang="en-CA" dirty="0"/>
              <a:t>It includes channel names, watch time in minutes, stream time in minutes, active viewer, average viewers, followers gained, viewer gained, partnered and if they produce mature content or not </a:t>
            </a:r>
            <a:endParaRPr lang="en-US" dirty="0"/>
          </a:p>
          <a:p>
            <a:endParaRPr lang="en-US" dirty="0"/>
          </a:p>
        </p:txBody>
      </p:sp>
    </p:spTree>
    <p:extLst>
      <p:ext uri="{BB962C8B-B14F-4D97-AF65-F5344CB8AC3E}">
        <p14:creationId xmlns:p14="http://schemas.microsoft.com/office/powerpoint/2010/main" val="34528274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2"/>
                                        </p:tgtEl>
                                        <p:attrNameLst>
                                          <p:attrName>style.color</p:attrName>
                                        </p:attrNameLst>
                                      </p:cBhvr>
                                      <p:to>
                                        <a:schemeClr val="accent2"/>
                                      </p:to>
                                    </p:animClr>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7D943-674D-E901-4333-337A4B5DCFEC}"/>
              </a:ext>
            </a:extLst>
          </p:cNvPr>
          <p:cNvSpPr>
            <a:spLocks noGrp="1"/>
          </p:cNvSpPr>
          <p:nvPr>
            <p:ph type="title"/>
          </p:nvPr>
        </p:nvSpPr>
        <p:spPr/>
        <p:txBody>
          <a:bodyPr/>
          <a:lstStyle/>
          <a:p>
            <a:r>
              <a:rPr lang="en-US" dirty="0"/>
              <a:t>Initial Assumption</a:t>
            </a:r>
          </a:p>
        </p:txBody>
      </p:sp>
      <p:sp>
        <p:nvSpPr>
          <p:cNvPr id="3" name="Content Placeholder 2">
            <a:extLst>
              <a:ext uri="{FF2B5EF4-FFF2-40B4-BE49-F238E27FC236}">
                <a16:creationId xmlns:a16="http://schemas.microsoft.com/office/drawing/2014/main" id="{B9531190-790B-6D29-063D-03122449B6A6}"/>
              </a:ext>
            </a:extLst>
          </p:cNvPr>
          <p:cNvSpPr>
            <a:spLocks noGrp="1"/>
          </p:cNvSpPr>
          <p:nvPr>
            <p:ph idx="1"/>
          </p:nvPr>
        </p:nvSpPr>
        <p:spPr/>
        <p:txBody>
          <a:bodyPr/>
          <a:lstStyle/>
          <a:p>
            <a:r>
              <a:rPr lang="en-US" dirty="0"/>
              <a:t>The higher the watch time the higher the follower gain </a:t>
            </a:r>
          </a:p>
          <a:p>
            <a:r>
              <a:rPr lang="en-US" dirty="0"/>
              <a:t>The higher the stream time the higher the viewer gain</a:t>
            </a:r>
          </a:p>
          <a:p>
            <a:r>
              <a:rPr lang="en-US" dirty="0"/>
              <a:t>The higher the follower gain the higher the viewer gain </a:t>
            </a:r>
          </a:p>
        </p:txBody>
      </p:sp>
    </p:spTree>
    <p:extLst>
      <p:ext uri="{BB962C8B-B14F-4D97-AF65-F5344CB8AC3E}">
        <p14:creationId xmlns:p14="http://schemas.microsoft.com/office/powerpoint/2010/main" val="2913830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circle(in)">
                                      <p:cBhvr>
                                        <p:cTn id="17" dur="20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circle(in)">
                                      <p:cBhvr>
                                        <p:cTn id="22"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51AB7-E0CE-A94F-2F5D-40A1F2696EFF}"/>
              </a:ext>
            </a:extLst>
          </p:cNvPr>
          <p:cNvSpPr>
            <a:spLocks noGrp="1"/>
          </p:cNvSpPr>
          <p:nvPr>
            <p:ph type="title"/>
          </p:nvPr>
        </p:nvSpPr>
        <p:spPr>
          <a:xfrm>
            <a:off x="747752" y="2461257"/>
            <a:ext cx="9950103" cy="1507376"/>
          </a:xfrm>
        </p:spPr>
        <p:txBody>
          <a:bodyPr/>
          <a:lstStyle/>
          <a:p>
            <a:pPr algn="ctr"/>
            <a:r>
              <a:rPr lang="en-US" dirty="0"/>
              <a:t>Findings</a:t>
            </a:r>
          </a:p>
        </p:txBody>
      </p:sp>
      <p:sp>
        <p:nvSpPr>
          <p:cNvPr id="3" name="Content Placeholder 2">
            <a:extLst>
              <a:ext uri="{FF2B5EF4-FFF2-40B4-BE49-F238E27FC236}">
                <a16:creationId xmlns:a16="http://schemas.microsoft.com/office/drawing/2014/main" id="{7B50A767-BC56-C8AB-1BC2-848CE39F90C7}"/>
              </a:ext>
            </a:extLst>
          </p:cNvPr>
          <p:cNvSpPr>
            <a:spLocks noGrp="1"/>
          </p:cNvSpPr>
          <p:nvPr>
            <p:ph idx="1"/>
          </p:nvPr>
        </p:nvSpPr>
        <p:spPr>
          <a:xfrm>
            <a:off x="8537944" y="5380074"/>
            <a:ext cx="2489521" cy="560756"/>
          </a:xfrm>
        </p:spPr>
        <p:txBody>
          <a:bodyPr/>
          <a:lstStyle/>
          <a:p>
            <a:endParaRPr lang="en-US" dirty="0"/>
          </a:p>
        </p:txBody>
      </p:sp>
    </p:spTree>
    <p:extLst>
      <p:ext uri="{BB962C8B-B14F-4D97-AF65-F5344CB8AC3E}">
        <p14:creationId xmlns:p14="http://schemas.microsoft.com/office/powerpoint/2010/main" val="1690108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1" nodeType="click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8" presetClass="emph" presetSubtype="0" fill="hold" grpId="0" nodeType="clickEffect">
                                  <p:stCondLst>
                                    <p:cond delay="0"/>
                                  </p:stCondLst>
                                  <p:iterate type="lt">
                                    <p:tmPct val="10000"/>
                                  </p:iterate>
                                  <p:childTnLst>
                                    <p:animClr clrSpc="rgb" dir="cw">
                                      <p:cBhvr override="childStyle">
                                        <p:cTn id="15" dur="500" fill="hold"/>
                                        <p:tgtEl>
                                          <p:spTgt spid="2"/>
                                        </p:tgtEl>
                                        <p:attrNameLst>
                                          <p:attrName>style.color</p:attrName>
                                        </p:attrNameLst>
                                      </p:cBhvr>
                                      <p:to>
                                        <a:schemeClr val="accent2"/>
                                      </p:to>
                                    </p:animClr>
                                    <p:animClr clrSpc="rgb" dir="cw">
                                      <p:cBhvr>
                                        <p:cTn id="16" dur="500" fill="hold"/>
                                        <p:tgtEl>
                                          <p:spTgt spid="2"/>
                                        </p:tgtEl>
                                        <p:attrNameLst>
                                          <p:attrName>fillcolor</p:attrName>
                                        </p:attrNameLst>
                                      </p:cBhvr>
                                      <p:to>
                                        <a:schemeClr val="accent2"/>
                                      </p:to>
                                    </p:animClr>
                                    <p:set>
                                      <p:cBhvr>
                                        <p:cTn id="17" dur="500" fill="hold"/>
                                        <p:tgtEl>
                                          <p:spTgt spid="2"/>
                                        </p:tgtEl>
                                        <p:attrNameLst>
                                          <p:attrName>fill.type</p:attrName>
                                        </p:attrNameLst>
                                      </p:cBhvr>
                                      <p:to>
                                        <p:strVal val="solid"/>
                                      </p:to>
                                    </p:set>
                                    <p:anim to="1.5" calcmode="lin" valueType="num">
                                      <p:cBhvr override="childStyle">
                                        <p:cTn id="18" dur="500" fill="hold"/>
                                        <p:tgtEl>
                                          <p:spTgt spid="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A1766D0-745A-4921-A68E-56642A650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B2533C-ABE2-C28C-8843-C5E48B196E3C}"/>
              </a:ext>
            </a:extLst>
          </p:cNvPr>
          <p:cNvSpPr>
            <a:spLocks noGrp="1"/>
          </p:cNvSpPr>
          <p:nvPr>
            <p:ph type="title"/>
          </p:nvPr>
        </p:nvSpPr>
        <p:spPr>
          <a:xfrm>
            <a:off x="1077364" y="720435"/>
            <a:ext cx="4140096" cy="1507375"/>
          </a:xfrm>
        </p:spPr>
        <p:txBody>
          <a:bodyPr>
            <a:normAutofit/>
          </a:bodyPr>
          <a:lstStyle/>
          <a:p>
            <a:r>
              <a:rPr lang="en-US" dirty="0"/>
              <a:t>Language</a:t>
            </a:r>
          </a:p>
        </p:txBody>
      </p:sp>
      <p:sp>
        <p:nvSpPr>
          <p:cNvPr id="9" name="Content Placeholder 8">
            <a:extLst>
              <a:ext uri="{FF2B5EF4-FFF2-40B4-BE49-F238E27FC236}">
                <a16:creationId xmlns:a16="http://schemas.microsoft.com/office/drawing/2014/main" id="{4713E05F-6DBD-212A-8A47-F2D50E6A00FC}"/>
              </a:ext>
            </a:extLst>
          </p:cNvPr>
          <p:cNvSpPr>
            <a:spLocks noGrp="1"/>
          </p:cNvSpPr>
          <p:nvPr>
            <p:ph idx="1"/>
          </p:nvPr>
        </p:nvSpPr>
        <p:spPr>
          <a:xfrm>
            <a:off x="1077364" y="2427316"/>
            <a:ext cx="4140096" cy="3513514"/>
          </a:xfrm>
        </p:spPr>
        <p:txBody>
          <a:bodyPr>
            <a:normAutofit/>
          </a:bodyPr>
          <a:lstStyle/>
          <a:p>
            <a:r>
              <a:rPr lang="en-US" dirty="0"/>
              <a:t>Majority of the channels have English as their main language</a:t>
            </a:r>
          </a:p>
        </p:txBody>
      </p:sp>
      <p:sp>
        <p:nvSpPr>
          <p:cNvPr id="14" name="Freeform: Shape 13">
            <a:extLst>
              <a:ext uri="{FF2B5EF4-FFF2-40B4-BE49-F238E27FC236}">
                <a16:creationId xmlns:a16="http://schemas.microsoft.com/office/drawing/2014/main" id="{583F1E3F-D7BF-4DB5-8016-70B9E385E3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794726" y="-906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D0D3E7A-8DF6-4A78-A03C-86AD697468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7088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Chart&#10;&#10;Description automatically generated">
            <a:extLst>
              <a:ext uri="{FF2B5EF4-FFF2-40B4-BE49-F238E27FC236}">
                <a16:creationId xmlns:a16="http://schemas.microsoft.com/office/drawing/2014/main" id="{4CD4BF92-ADA3-23FB-FDA7-E5839443BC24}"/>
              </a:ext>
            </a:extLst>
          </p:cNvPr>
          <p:cNvPicPr>
            <a:picLocks noChangeAspect="1"/>
          </p:cNvPicPr>
          <p:nvPr/>
        </p:nvPicPr>
        <p:blipFill>
          <a:blip r:embed="rId3"/>
          <a:stretch>
            <a:fillRect/>
          </a:stretch>
        </p:blipFill>
        <p:spPr>
          <a:xfrm>
            <a:off x="4630089" y="620485"/>
            <a:ext cx="7186980" cy="5998029"/>
          </a:xfrm>
          <a:prstGeom prst="rect">
            <a:avLst/>
          </a:prstGeom>
        </p:spPr>
      </p:pic>
      <p:sp>
        <p:nvSpPr>
          <p:cNvPr id="6" name="Rectangle 5">
            <a:extLst>
              <a:ext uri="{FF2B5EF4-FFF2-40B4-BE49-F238E27FC236}">
                <a16:creationId xmlns:a16="http://schemas.microsoft.com/office/drawing/2014/main" id="{17940FEE-4AD6-FAEF-FA91-4C5D60CDCEB2}"/>
              </a:ext>
            </a:extLst>
          </p:cNvPr>
          <p:cNvSpPr/>
          <p:nvPr/>
        </p:nvSpPr>
        <p:spPr>
          <a:xfrm>
            <a:off x="7046429" y="2693210"/>
            <a:ext cx="1757362" cy="707886"/>
          </a:xfrm>
          <a:prstGeom prst="rect">
            <a:avLst/>
          </a:prstGeom>
          <a:noFill/>
        </p:spPr>
        <p:txBody>
          <a:bodyPr wrap="square" lIns="91440" tIns="45720" rIns="91440" bIns="45720">
            <a:spAutoFit/>
          </a:bodyPr>
          <a:lstStyle/>
          <a:p>
            <a:pPr algn="ctr"/>
            <a:r>
              <a:rPr lang="en-US" sz="4000" b="1" cap="none" spc="0" dirty="0">
                <a:ln w="13462">
                  <a:solidFill>
                    <a:schemeClr val="bg1"/>
                  </a:solidFill>
                  <a:prstDash val="solid"/>
                </a:ln>
                <a:solidFill>
                  <a:schemeClr val="bg1">
                    <a:lumMod val="95000"/>
                  </a:schemeClr>
                </a:solidFill>
                <a:effectLst>
                  <a:outerShdw dist="38100" dir="2700000" algn="bl" rotWithShape="0">
                    <a:schemeClr val="accent5"/>
                  </a:outerShdw>
                </a:effectLst>
              </a:rPr>
              <a:t>48.5%</a:t>
            </a:r>
          </a:p>
        </p:txBody>
      </p:sp>
    </p:spTree>
    <p:extLst>
      <p:ext uri="{BB962C8B-B14F-4D97-AF65-F5344CB8AC3E}">
        <p14:creationId xmlns:p14="http://schemas.microsoft.com/office/powerpoint/2010/main" val="3572992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 calcmode="lin" valueType="num">
                                      <p:cBhvr additive="base">
                                        <p:cTn id="2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E192E3E-68A9-4F36-936C-1C8D0B9EF1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98D6E90-577B-4973-B60A-2700290E68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254B98-071E-8269-69F4-E34B756165D8}"/>
              </a:ext>
            </a:extLst>
          </p:cNvPr>
          <p:cNvSpPr>
            <a:spLocks noGrp="1"/>
          </p:cNvSpPr>
          <p:nvPr>
            <p:ph type="title"/>
          </p:nvPr>
        </p:nvSpPr>
        <p:spPr>
          <a:xfrm>
            <a:off x="886535" y="545075"/>
            <a:ext cx="5209465" cy="1209262"/>
          </a:xfrm>
        </p:spPr>
        <p:txBody>
          <a:bodyPr vert="horz" lIns="91440" tIns="45720" rIns="91440" bIns="45720" rtlCol="0" anchor="t">
            <a:normAutofit/>
          </a:bodyPr>
          <a:lstStyle/>
          <a:p>
            <a:r>
              <a:rPr lang="en-US" sz="2400" dirty="0"/>
              <a:t>Twitch partner &amp; Mature Content</a:t>
            </a:r>
          </a:p>
        </p:txBody>
      </p:sp>
      <p:sp>
        <p:nvSpPr>
          <p:cNvPr id="14" name="Freeform: Shape 13">
            <a:extLst>
              <a:ext uri="{FF2B5EF4-FFF2-40B4-BE49-F238E27FC236}">
                <a16:creationId xmlns:a16="http://schemas.microsoft.com/office/drawing/2014/main" id="{3FA95682-BEE6-4B33-BA34-7E7BE4978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Chart&#10;&#10;Description automatically generated with medium confidence">
            <a:extLst>
              <a:ext uri="{FF2B5EF4-FFF2-40B4-BE49-F238E27FC236}">
                <a16:creationId xmlns:a16="http://schemas.microsoft.com/office/drawing/2014/main" id="{39CE3EC9-7D6D-E526-6552-0B31DF0206DD}"/>
              </a:ext>
            </a:extLst>
          </p:cNvPr>
          <p:cNvPicPr>
            <a:picLocks noGrp="1" noChangeAspect="1"/>
          </p:cNvPicPr>
          <p:nvPr>
            <p:ph idx="1"/>
          </p:nvPr>
        </p:nvPicPr>
        <p:blipFill>
          <a:blip r:embed="rId3"/>
          <a:stretch>
            <a:fillRect/>
          </a:stretch>
        </p:blipFill>
        <p:spPr>
          <a:xfrm>
            <a:off x="5976257" y="2806943"/>
            <a:ext cx="3837584" cy="3166007"/>
          </a:xfrm>
          <a:prstGeom prst="rect">
            <a:avLst/>
          </a:prstGeom>
        </p:spPr>
      </p:pic>
      <p:pic>
        <p:nvPicPr>
          <p:cNvPr id="7" name="Picture 6" descr="Chart, bubble chart&#10;&#10;Description automatically generated">
            <a:extLst>
              <a:ext uri="{FF2B5EF4-FFF2-40B4-BE49-F238E27FC236}">
                <a16:creationId xmlns:a16="http://schemas.microsoft.com/office/drawing/2014/main" id="{667C0C99-5A38-9FF3-A5C2-4EDAD4EA2C5D}"/>
              </a:ext>
            </a:extLst>
          </p:cNvPr>
          <p:cNvPicPr>
            <a:picLocks noChangeAspect="1"/>
          </p:cNvPicPr>
          <p:nvPr/>
        </p:nvPicPr>
        <p:blipFill>
          <a:blip r:embed="rId4"/>
          <a:stretch>
            <a:fillRect/>
          </a:stretch>
        </p:blipFill>
        <p:spPr>
          <a:xfrm>
            <a:off x="619197" y="2909109"/>
            <a:ext cx="4157586" cy="3166007"/>
          </a:xfrm>
          <a:prstGeom prst="rect">
            <a:avLst/>
          </a:prstGeom>
        </p:spPr>
      </p:pic>
      <p:sp>
        <p:nvSpPr>
          <p:cNvPr id="8" name="TextBox 7">
            <a:extLst>
              <a:ext uri="{FF2B5EF4-FFF2-40B4-BE49-F238E27FC236}">
                <a16:creationId xmlns:a16="http://schemas.microsoft.com/office/drawing/2014/main" id="{BE4CF781-6640-2D1E-43DE-B1F083A39220}"/>
              </a:ext>
            </a:extLst>
          </p:cNvPr>
          <p:cNvSpPr txBox="1"/>
          <p:nvPr/>
        </p:nvSpPr>
        <p:spPr>
          <a:xfrm>
            <a:off x="1905000" y="1491343"/>
            <a:ext cx="8142514" cy="369332"/>
          </a:xfrm>
          <a:prstGeom prst="rect">
            <a:avLst/>
          </a:prstGeom>
          <a:noFill/>
        </p:spPr>
        <p:txBody>
          <a:bodyPr wrap="square" rtlCol="0">
            <a:spAutoFit/>
          </a:bodyPr>
          <a:lstStyle/>
          <a:p>
            <a:pPr marL="285750" indent="-285750">
              <a:buFont typeface="Arial" panose="020B0604020202020204" pitchFamily="34" charset="0"/>
              <a:buChar char="•"/>
            </a:pPr>
            <a:r>
              <a:rPr lang="en-US" dirty="0"/>
              <a:t>Majority of the channels are partnered and do not release mature content</a:t>
            </a:r>
          </a:p>
        </p:txBody>
      </p:sp>
      <p:sp>
        <p:nvSpPr>
          <p:cNvPr id="9" name="Rectangle 8">
            <a:extLst>
              <a:ext uri="{FF2B5EF4-FFF2-40B4-BE49-F238E27FC236}">
                <a16:creationId xmlns:a16="http://schemas.microsoft.com/office/drawing/2014/main" id="{D1335AC6-1268-86D8-BCC0-AA465605D215}"/>
              </a:ext>
            </a:extLst>
          </p:cNvPr>
          <p:cNvSpPr/>
          <p:nvPr/>
        </p:nvSpPr>
        <p:spPr>
          <a:xfrm>
            <a:off x="6842250" y="4451192"/>
            <a:ext cx="1961542" cy="523220"/>
          </a:xfrm>
          <a:prstGeom prst="rect">
            <a:avLst/>
          </a:prstGeom>
          <a:noFill/>
        </p:spPr>
        <p:txBody>
          <a:bodyPr wrap="square" lIns="91440" tIns="45720" rIns="91440" bIns="45720">
            <a:spAutoFit/>
          </a:bodyPr>
          <a:lstStyle/>
          <a:p>
            <a:pPr algn="ctr"/>
            <a:r>
              <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97.8%</a:t>
            </a:r>
          </a:p>
        </p:txBody>
      </p:sp>
    </p:spTree>
    <p:extLst>
      <p:ext uri="{BB962C8B-B14F-4D97-AF65-F5344CB8AC3E}">
        <p14:creationId xmlns:p14="http://schemas.microsoft.com/office/powerpoint/2010/main" val="1300421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dissolv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9">
                                            <p:txEl>
                                              <p:pRg st="0" end="0"/>
                                            </p:txEl>
                                          </p:spTgt>
                                        </p:tgtEl>
                                        <p:attrNameLst>
                                          <p:attrName>style.visibility</p:attrName>
                                        </p:attrNameLst>
                                      </p:cBhvr>
                                      <p:to>
                                        <p:strVal val="visible"/>
                                      </p:to>
                                    </p:set>
                                    <p:animEffect transition="in" filter="circle(in)">
                                      <p:cBhvr>
                                        <p:cTn id="16" dur="2000"/>
                                        <p:tgtEl>
                                          <p:spTgt spid="9">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dissolv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E192E3E-68A9-4F36-936C-1C8D0B9EF1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845648E2-B946-43A1-80DE-C50CBBDF92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A0416F-D9D7-8A30-EC08-31AD7435A0F7}"/>
              </a:ext>
            </a:extLst>
          </p:cNvPr>
          <p:cNvSpPr>
            <a:spLocks noGrp="1"/>
          </p:cNvSpPr>
          <p:nvPr>
            <p:ph type="title"/>
          </p:nvPr>
        </p:nvSpPr>
        <p:spPr>
          <a:xfrm>
            <a:off x="827553" y="719108"/>
            <a:ext cx="3795812" cy="1949992"/>
          </a:xfrm>
        </p:spPr>
        <p:txBody>
          <a:bodyPr vert="horz" lIns="91440" tIns="45720" rIns="91440" bIns="45720" rtlCol="0" anchor="b">
            <a:normAutofit/>
          </a:bodyPr>
          <a:lstStyle/>
          <a:p>
            <a:r>
              <a:rPr lang="en-US" dirty="0"/>
              <a:t>Watch time and Follower gain</a:t>
            </a:r>
          </a:p>
        </p:txBody>
      </p:sp>
      <p:sp>
        <p:nvSpPr>
          <p:cNvPr id="14" name="Freeform: Shape 13">
            <a:extLst>
              <a:ext uri="{FF2B5EF4-FFF2-40B4-BE49-F238E27FC236}">
                <a16:creationId xmlns:a16="http://schemas.microsoft.com/office/drawing/2014/main" id="{EA06546B-3E90-4E24-BD32-C6BFD1CD8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794726" y="-906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FA95682-BEE6-4B33-BA34-7E7BE4978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3"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Chart, scatter chart&#10;&#10;Description automatically generated">
            <a:extLst>
              <a:ext uri="{FF2B5EF4-FFF2-40B4-BE49-F238E27FC236}">
                <a16:creationId xmlns:a16="http://schemas.microsoft.com/office/drawing/2014/main" id="{08B1BDCA-2C74-33E1-8DD8-6ED5D8BB71F3}"/>
              </a:ext>
            </a:extLst>
          </p:cNvPr>
          <p:cNvPicPr>
            <a:picLocks noGrp="1" noChangeAspect="1"/>
          </p:cNvPicPr>
          <p:nvPr>
            <p:ph idx="1"/>
          </p:nvPr>
        </p:nvPicPr>
        <p:blipFill>
          <a:blip r:embed="rId3"/>
          <a:stretch>
            <a:fillRect/>
          </a:stretch>
        </p:blipFill>
        <p:spPr>
          <a:xfrm>
            <a:off x="5816082" y="1325262"/>
            <a:ext cx="5309118" cy="4207474"/>
          </a:xfrm>
          <a:prstGeom prst="rect">
            <a:avLst/>
          </a:prstGeom>
        </p:spPr>
      </p:pic>
      <p:sp>
        <p:nvSpPr>
          <p:cNvPr id="6" name="TextBox 5">
            <a:extLst>
              <a:ext uri="{FF2B5EF4-FFF2-40B4-BE49-F238E27FC236}">
                <a16:creationId xmlns:a16="http://schemas.microsoft.com/office/drawing/2014/main" id="{CB51FE75-69A9-07A4-B0A9-A82E91EFDC3A}"/>
              </a:ext>
            </a:extLst>
          </p:cNvPr>
          <p:cNvSpPr txBox="1"/>
          <p:nvPr/>
        </p:nvSpPr>
        <p:spPr>
          <a:xfrm>
            <a:off x="827553" y="3214688"/>
            <a:ext cx="4315947"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There is a strong relationship between watch time and follower gain</a:t>
            </a:r>
          </a:p>
        </p:txBody>
      </p:sp>
      <p:sp>
        <p:nvSpPr>
          <p:cNvPr id="7" name="TextBox 6">
            <a:extLst>
              <a:ext uri="{FF2B5EF4-FFF2-40B4-BE49-F238E27FC236}">
                <a16:creationId xmlns:a16="http://schemas.microsoft.com/office/drawing/2014/main" id="{08CDEFBD-6472-1C48-BDB0-B02D70F51EE7}"/>
              </a:ext>
            </a:extLst>
          </p:cNvPr>
          <p:cNvSpPr txBox="1"/>
          <p:nvPr/>
        </p:nvSpPr>
        <p:spPr>
          <a:xfrm>
            <a:off x="7129463" y="719108"/>
            <a:ext cx="2871787" cy="369332"/>
          </a:xfrm>
          <a:prstGeom prst="rect">
            <a:avLst/>
          </a:prstGeom>
          <a:noFill/>
        </p:spPr>
        <p:txBody>
          <a:bodyPr wrap="square" rtlCol="0">
            <a:spAutoFit/>
          </a:bodyPr>
          <a:lstStyle/>
          <a:p>
            <a:pPr algn="ctr"/>
            <a:r>
              <a:rPr lang="en-US" b="1" i="1" dirty="0"/>
              <a:t>r = 0.51</a:t>
            </a:r>
          </a:p>
        </p:txBody>
      </p:sp>
    </p:spTree>
    <p:extLst>
      <p:ext uri="{BB962C8B-B14F-4D97-AF65-F5344CB8AC3E}">
        <p14:creationId xmlns:p14="http://schemas.microsoft.com/office/powerpoint/2010/main" val="758631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anim calcmode="lin" valueType="num">
                                      <p:cBhvr additive="base">
                                        <p:cTn id="21" dur="25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22" dur="25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 presetClass="emph" presetSubtype="2" fill="hold" nodeType="clickEffect">
                                  <p:stCondLst>
                                    <p:cond delay="0"/>
                                  </p:stCondLst>
                                  <p:childTnLst>
                                    <p:animClr clrSpc="rgb" dir="cw">
                                      <p:cBhvr>
                                        <p:cTn id="26" dur="500" fill="hold"/>
                                        <p:tgtEl>
                                          <p:spTgt spid="7"/>
                                        </p:tgtEl>
                                        <p:attrNameLst>
                                          <p:attrName>fillcolor</p:attrName>
                                        </p:attrNameLst>
                                      </p:cBhvr>
                                      <p:to>
                                        <a:schemeClr val="hlink"/>
                                      </p:to>
                                    </p:animClr>
                                    <p:set>
                                      <p:cBhvr>
                                        <p:cTn id="27" dur="500" fill="hold"/>
                                        <p:tgtEl>
                                          <p:spTgt spid="7"/>
                                        </p:tgtEl>
                                        <p:attrNameLst>
                                          <p:attrName>fill.type</p:attrName>
                                        </p:attrNameLst>
                                      </p:cBhvr>
                                      <p:to>
                                        <p:strVal val="solid"/>
                                      </p:to>
                                    </p:set>
                                    <p:set>
                                      <p:cBhvr>
                                        <p:cTn id="28" dur="500" fill="hold"/>
                                        <p:tgtEl>
                                          <p:spTgt spid="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theme/theme1.xml><?xml version="1.0" encoding="utf-8"?>
<a:theme xmlns:a="http://schemas.openxmlformats.org/drawingml/2006/main" name="BlocksVTI">
  <a:themeElements>
    <a:clrScheme name="AnalogousFromDarkSeedLeftStep">
      <a:dk1>
        <a:srgbClr val="000000"/>
      </a:dk1>
      <a:lt1>
        <a:srgbClr val="FFFFFF"/>
      </a:lt1>
      <a:dk2>
        <a:srgbClr val="1B2430"/>
      </a:dk2>
      <a:lt2>
        <a:srgbClr val="F1F3F0"/>
      </a:lt2>
      <a:accent1>
        <a:srgbClr val="D42BE5"/>
      </a:accent1>
      <a:accent2>
        <a:srgbClr val="7519D3"/>
      </a:accent2>
      <a:accent3>
        <a:srgbClr val="3D2FE5"/>
      </a:accent3>
      <a:accent4>
        <a:srgbClr val="1958D3"/>
      </a:accent4>
      <a:accent5>
        <a:srgbClr val="2BB8E5"/>
      </a:accent5>
      <a:accent6>
        <a:srgbClr val="17C1A4"/>
      </a:accent6>
      <a:hlink>
        <a:srgbClr val="3F8ABF"/>
      </a:hlink>
      <a:folHlink>
        <a:srgbClr val="7F7F7F"/>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sVTI" id="{31656FE6-20D8-4105-85EA-706EC9332BE9}" vid="{039DFFC9-9B25-4063-9235-B287A446F5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508</TotalTime>
  <Words>1015</Words>
  <Application>Microsoft Macintosh PowerPoint</Application>
  <PresentationFormat>Widescreen</PresentationFormat>
  <Paragraphs>80</Paragraphs>
  <Slides>19</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Avenir Next LT Pro</vt:lpstr>
      <vt:lpstr>Avenir Next LT Pro Light</vt:lpstr>
      <vt:lpstr>Calibri</vt:lpstr>
      <vt:lpstr>BlocksVTI</vt:lpstr>
      <vt:lpstr>Name: Ejikeme Nwosu Date: 21- 06 – 2022</vt:lpstr>
      <vt:lpstr> What factors are related to growth on twitch for top streamers </vt:lpstr>
      <vt:lpstr>Table of Content</vt:lpstr>
      <vt:lpstr>Understanding the Data Set</vt:lpstr>
      <vt:lpstr>Initial Assumption</vt:lpstr>
      <vt:lpstr>Findings</vt:lpstr>
      <vt:lpstr>Language</vt:lpstr>
      <vt:lpstr>Twitch partner &amp; Mature Content</vt:lpstr>
      <vt:lpstr>Watch time and Follower gain</vt:lpstr>
      <vt:lpstr>Watch time and viewer gain</vt:lpstr>
      <vt:lpstr>Stream time and Viewer gain</vt:lpstr>
      <vt:lpstr>Stream time and Follower Gain</vt:lpstr>
      <vt:lpstr>Followers gain to viewer gain</vt:lpstr>
      <vt:lpstr>Conclusion </vt:lpstr>
      <vt:lpstr>PowerPoint Presentation</vt:lpstr>
      <vt:lpstr>Questions ?</vt:lpstr>
      <vt:lpstr>Appendix</vt:lpstr>
      <vt:lpstr>Insights </vt:lpstr>
      <vt:lpstr>Tools used for the 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Ejikeme Nwosu Date: 21- 06 – 2022</dc:title>
  <dc:creator>jude jay</dc:creator>
  <cp:lastModifiedBy>jude jay</cp:lastModifiedBy>
  <cp:revision>2</cp:revision>
  <dcterms:created xsi:type="dcterms:W3CDTF">2022-06-21T15:53:19Z</dcterms:created>
  <dcterms:modified xsi:type="dcterms:W3CDTF">2022-06-22T02:26:14Z</dcterms:modified>
</cp:coreProperties>
</file>

<file path=docProps/thumbnail.jpeg>
</file>